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  <p:sldMasterId id="2147483685" r:id="rId3"/>
  </p:sldMasterIdLst>
  <p:sldIdLst>
    <p:sldId id="264" r:id="rId4"/>
    <p:sldId id="4599" r:id="rId5"/>
    <p:sldId id="4600" r:id="rId6"/>
    <p:sldId id="4585" r:id="rId7"/>
    <p:sldId id="820" r:id="rId8"/>
    <p:sldId id="828" r:id="rId9"/>
    <p:sldId id="4613" r:id="rId10"/>
    <p:sldId id="4473" r:id="rId11"/>
    <p:sldId id="4469" r:id="rId12"/>
    <p:sldId id="4568" r:id="rId13"/>
    <p:sldId id="4470" r:id="rId14"/>
    <p:sldId id="4471" r:id="rId15"/>
    <p:sldId id="4472" r:id="rId16"/>
    <p:sldId id="4468" r:id="rId17"/>
    <p:sldId id="4547" r:id="rId18"/>
    <p:sldId id="4474" r:id="rId19"/>
    <p:sldId id="4615" r:id="rId20"/>
    <p:sldId id="4462" r:id="rId21"/>
    <p:sldId id="4567" r:id="rId22"/>
    <p:sldId id="4569" r:id="rId23"/>
    <p:sldId id="4598" r:id="rId24"/>
    <p:sldId id="4555" r:id="rId25"/>
    <p:sldId id="4557" r:id="rId26"/>
    <p:sldId id="4558" r:id="rId27"/>
    <p:sldId id="4560" r:id="rId28"/>
    <p:sldId id="4550" r:id="rId29"/>
    <p:sldId id="4616" r:id="rId30"/>
    <p:sldId id="4554" r:id="rId31"/>
    <p:sldId id="4464" r:id="rId32"/>
    <p:sldId id="4542" r:id="rId33"/>
    <p:sldId id="4571" r:id="rId34"/>
    <p:sldId id="4438" r:id="rId35"/>
    <p:sldId id="4572" r:id="rId36"/>
    <p:sldId id="4574" r:id="rId37"/>
    <p:sldId id="4575" r:id="rId38"/>
    <p:sldId id="4578" r:id="rId39"/>
    <p:sldId id="4579" r:id="rId40"/>
    <p:sldId id="4439" r:id="rId41"/>
    <p:sldId id="4475" r:id="rId42"/>
    <p:sldId id="4580" r:id="rId43"/>
    <p:sldId id="4581" r:id="rId44"/>
    <p:sldId id="4499" r:id="rId45"/>
    <p:sldId id="4501" r:id="rId46"/>
    <p:sldId id="4503" r:id="rId47"/>
    <p:sldId id="4505" r:id="rId48"/>
    <p:sldId id="4507" r:id="rId49"/>
    <p:sldId id="4511" r:id="rId50"/>
    <p:sldId id="4513" r:id="rId51"/>
    <p:sldId id="4515" r:id="rId52"/>
    <p:sldId id="548" r:id="rId53"/>
    <p:sldId id="4562" r:id="rId54"/>
    <p:sldId id="550" r:id="rId55"/>
    <p:sldId id="4563" r:id="rId56"/>
    <p:sldId id="555" r:id="rId57"/>
    <p:sldId id="607" r:id="rId58"/>
    <p:sldId id="608" r:id="rId59"/>
    <p:sldId id="610" r:id="rId60"/>
    <p:sldId id="4561" r:id="rId61"/>
    <p:sldId id="4517" r:id="rId62"/>
    <p:sldId id="4521" r:id="rId63"/>
    <p:sldId id="323" r:id="rId64"/>
    <p:sldId id="865" r:id="rId65"/>
    <p:sldId id="867" r:id="rId66"/>
    <p:sldId id="869" r:id="rId67"/>
    <p:sldId id="913" r:id="rId68"/>
    <p:sldId id="886" r:id="rId69"/>
    <p:sldId id="920" r:id="rId70"/>
    <p:sldId id="4498" r:id="rId71"/>
    <p:sldId id="4594" r:id="rId72"/>
    <p:sldId id="336" r:id="rId73"/>
    <p:sldId id="4548" r:id="rId74"/>
    <p:sldId id="4530" r:id="rId75"/>
    <p:sldId id="373" r:id="rId76"/>
    <p:sldId id="4532" r:id="rId77"/>
    <p:sldId id="376" r:id="rId78"/>
    <p:sldId id="4533" r:id="rId79"/>
    <p:sldId id="380" r:id="rId80"/>
    <p:sldId id="4534" r:id="rId81"/>
    <p:sldId id="4536" r:id="rId82"/>
    <p:sldId id="414" r:id="rId83"/>
    <p:sldId id="388" r:id="rId84"/>
    <p:sldId id="374" r:id="rId85"/>
    <p:sldId id="4595" r:id="rId86"/>
    <p:sldId id="4588" r:id="rId87"/>
    <p:sldId id="4586" r:id="rId88"/>
    <p:sldId id="4596" r:id="rId89"/>
    <p:sldId id="4467" r:id="rId90"/>
    <p:sldId id="4149" r:id="rId91"/>
    <p:sldId id="4152" r:id="rId92"/>
    <p:sldId id="4150" r:id="rId93"/>
    <p:sldId id="4564" r:id="rId94"/>
    <p:sldId id="4565" r:id="rId95"/>
    <p:sldId id="4545" r:id="rId96"/>
    <p:sldId id="4544" r:id="rId97"/>
    <p:sldId id="295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tableStyles" Target="tableStyle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AB3A-29A6-DFEE-BD98-EF39BFFC1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1"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5CF12-38FC-E9AF-C7A1-340018315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60FCD-458D-4E43-4383-761668C0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2C482-3E9F-C58A-8385-3FD09239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3B55F-4685-78A8-3C5E-C85E35D8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07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267E-81CC-F7F8-9DBA-AB2394D3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FFE4B-D240-94D3-5140-66C4985B7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0411-E2C1-AC06-E40A-B13FA9AC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1386E-7A89-2DFF-6177-D4FD5A8E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93D28-63D2-BB70-16DF-1DD1DE52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19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D3DC68-7388-25FF-0F7C-C72D7F34B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38907-869C-1080-2002-FB051E83A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757DF-7A85-348C-5F94-CD8677C61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8683E-816F-6E1A-A80F-81574D63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CBC1B-47DC-B7D3-7968-C87D6C7F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33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24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24001"/>
            <a:ext cx="10972800" cy="460216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http://ontologist.com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1CC99-896E-46B2-9B2B-ED07EA2F8C3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127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76BE6-ED3A-4810-B69C-28F9A9332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BC45A5-E2C1-4B6C-80AE-2508D1B65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AA135-707A-4516-8D0C-0E632DD4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39FD-251A-4DCF-9445-D53C7FCE31DB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0EADA-1AF0-4546-B2DB-1ED1E8F5D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2889A-AFB4-4B0D-9552-4AFF8A05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93AC-EC98-4B7E-B51D-D20CE670F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77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A1DB-F5AB-442F-B5BE-A63DE92C7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FC53-3B76-43D9-99A1-B3811F36C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00164-9E9E-4C81-AF1A-FD78BF20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39FD-251A-4DCF-9445-D53C7FCE31DB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6BD4A-E1A8-4E55-93AC-DD7E03FB1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DE04-E0D6-4419-8F73-37DCAAD12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93AC-EC98-4B7E-B51D-D20CE670F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8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924A-0E53-4D08-926B-C26FB94DF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2D067-3595-444F-91F6-E73CD8125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27949-4317-4533-830C-B768660A8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39FD-251A-4DCF-9445-D53C7FCE31DB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3DDD9-FA2E-42F6-9A5F-F4D2D9E8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15587-26C6-424D-B1D5-572EE42C3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93AC-EC98-4B7E-B51D-D20CE670F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90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1B6D-576F-4919-BB03-2B317FD5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38C08-0F19-4AF8-A8A3-3F512B8F1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49942-9F92-4B51-BA07-32012FE7C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B26DD-75BE-4EB3-9A12-9D10B67F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39FD-251A-4DCF-9445-D53C7FCE31DB}" type="datetimeFigureOut">
              <a:rPr lang="en-US" smtClean="0"/>
              <a:t>2/27/24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10F42-B2F8-435B-88F0-35B2A4A62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9C768-4751-4992-99BD-D1D49318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93AC-EC98-4B7E-B51D-D20CE670F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09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5057-50AA-46D5-B925-0A1FAB92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0F242-F749-4391-9A5E-DDB907F53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DC53DF-6944-41F1-9AC5-BDC0B23CEF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2927E-A084-4465-971D-5DF1E12DD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951802-51BB-42F4-BB01-A24E42FAC4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92230E-AE34-406C-B202-6B38E0A36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39FD-251A-4DCF-9445-D53C7FCE31DB}" type="datetimeFigureOut">
              <a:rPr lang="en-US" smtClean="0"/>
              <a:t>2/27/24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5AB6DE-A41D-4722-B79E-CAE0C3949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3D94C0-F896-4780-861F-57271E31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93AC-EC98-4B7E-B51D-D20CE670F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882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D5E0B-C4FB-471A-96DB-FDA3EBF3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7BEF05-EA1C-4A13-BE2C-50A6FD0B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39FD-251A-4DCF-9445-D53C7FCE31DB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E1FEA-DF9C-45FF-9D03-D6B059D06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355E6-514E-4892-AE15-EC5A86BAE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93AC-EC98-4B7E-B51D-D20CE670F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347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B529BB-4D92-4C6E-9BAD-611AECF49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39FD-251A-4DCF-9445-D53C7FCE31DB}" type="datetimeFigureOut">
              <a:rPr lang="en-US" smtClean="0"/>
              <a:t>2/27/24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799DC-F37D-454C-BD18-F0E3FC9F9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8910C-4F2E-4A81-9EAE-91BE0D91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93AC-EC98-4B7E-B51D-D20CE670F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63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E112-A927-1C8B-4937-ED78DFF1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591FF-0BA0-BCAC-2C51-C55A2A293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C3C4-2370-B734-AFA3-F1F96925E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3588F-BFE8-14DC-7927-C6078500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CD1F8-C396-DE68-E171-06B5B9E9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407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99B20-92C5-49BD-A638-14910CD6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104C8-8B4C-4B97-A678-EBC21C89A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9D3FF-D5E3-4351-AF88-118EF32F7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A10FE-10DB-4A47-8AC5-5CAA7EF94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39FD-251A-4DCF-9445-D53C7FCE31DB}" type="datetimeFigureOut">
              <a:rPr lang="en-US" smtClean="0"/>
              <a:t>2/27/24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216E1-B169-4B19-84D7-D96628B5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E3D63-FDB0-4E54-B03F-193FDF8A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93AC-EC98-4B7E-B51D-D20CE670F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917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C800-F663-490B-9F8A-EDEA403FC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C03393-EBD1-4B17-9D59-C2AAECD01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B2D43-A747-4960-B3F3-52BA71009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97683-EEBA-4A68-9CFA-062C647C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39FD-251A-4DCF-9445-D53C7FCE31DB}" type="datetimeFigureOut">
              <a:rPr lang="en-US" smtClean="0"/>
              <a:t>2/27/24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46237-C402-406C-86F8-198F76BB1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A50A0-B19C-4D44-B4FC-BE0F4D51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93AC-EC98-4B7E-B51D-D20CE670F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59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634A-F230-4759-B9CC-D02273A5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39E928-BC43-4FEE-9149-B007C391C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9CD78-C4B1-41DF-A39D-78C9C2EF3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39FD-251A-4DCF-9445-D53C7FCE31DB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117D9-6B9D-48EC-98FF-49C473282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CC1AC-EFC7-41CB-B37D-E0768BBE2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93AC-EC98-4B7E-B51D-D20CE670F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697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E56411-B210-4114-B0DD-47BA050D16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4C127D-6F22-4DD2-9932-493F4B1B0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C7DD6-6128-415B-AA92-B26D2F5E4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39FD-251A-4DCF-9445-D53C7FCE31DB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769EB-A2E0-4348-ACF4-79D996AD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EAA6F-67E0-4999-A6A8-8D4787B84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93AC-EC98-4B7E-B51D-D20CE670F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502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A5C4-89FA-449E-BD62-A7227D917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F43F97-FB54-4B1E-9C85-21A8228FD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93D63-DCE3-4A8B-8366-A2A5C69A6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6FC83-F3FF-4FE9-B2D6-18CD35365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8F5F1-7E3F-48A6-A25B-63AF00D7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565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5B130-0822-4113-9654-AF1C4CC18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33775-B000-485D-A024-A3399BD33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42450-A2F2-4ADE-81A0-CFFD4A107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A4048-106C-43E3-9FEC-9B4871341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EAD80-4A87-4543-BE1E-99819A48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447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87EEE-0A13-4388-BBCB-C287BE8C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1E2BA-0D3A-4674-8046-68C3DF33B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F1C3A-046B-4EEC-9C78-A50DB76F7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48486-A1F3-4A1E-89E1-3E5BB02EC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A742B-E43F-4789-9505-78607A2D6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564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15C08-1ADC-4CF0-9ABF-1B21B0B62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A6F11-ACF0-433F-BF92-7EEEB0EA5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9398D-DEE5-43AB-9D2A-455196413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6D87C-73B2-4A59-A252-C1884B72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2/27/24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A2AA3-A92D-47E9-B7B8-4585FD221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7C4E4-DE33-4113-8F3F-12301D6D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38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DBAE-8E7B-4227-A656-3A86DEC39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E1872-E990-43E5-B362-B2730C492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95EB2-AD59-46D2-B1EC-9B66CD7C2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0B6D40-CD43-4313-84D6-03DEB7B27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F8564-559C-4C7D-B687-B7E3DE57FF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7C7B4-261B-4025-A76D-29E4DDDD0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2/27/24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447DB7-F5FD-4E25-BFEC-CEBC5F621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1B7E3B-9599-457C-B7BB-4CA65860F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298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38636-47DB-4977-94A2-AD858A36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23846-512A-48FD-B3BF-E5869D735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45200-D101-4126-8DBD-720046776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2633BB-79B6-42BB-BBE3-526C27C76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5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ED80-6B29-BF97-5E24-90120002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BC69B-2519-C00A-7ED6-4B3D850CE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8F03B-6149-6334-C0CD-343AB4C3B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93516-BB31-DA4D-AB6F-BFB01C12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5CDE-B307-21F2-867C-DC4DF8C4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317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C797BF-1ADD-49F9-80F8-023E95803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2/27/24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6C9779-4340-4F60-AADD-C38F606DD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DF03C-96DA-4785-B54F-4A0FAA8F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290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BF957-6AD7-4E6E-98B3-BFAC41565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AFF3F-E54F-4C64-A383-BD316551F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56E51-154A-488F-840D-628AC5CCB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20147-F5FD-4F89-A9F9-F1ABC2173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2/27/24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BC593-2C0C-4195-8A7E-07FDE2FD7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70DCE-FDD9-44A0-973B-1E655DC4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826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6FCE6-FC16-466E-B645-97032DF0C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5FDDC7-2E79-422B-B474-0CE27C11E7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C98D91-010A-4468-98E6-F58978BFF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82B821-4A9C-4250-B5A2-AEE2AD3AC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2/27/24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69F54-D5F6-4A90-9D7D-AB9C474B9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DF05A-6883-406B-9FFE-A8C92E1A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667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6A8D-0C37-41BC-AC55-2BAAFFDB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071769-D23A-43BE-9D7E-D2FC12A0D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07CD4-D9D0-4DEB-B1DE-0B267A37C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AFECF-E91B-4FD2-97C2-8EB89752E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16695-5668-495C-8131-FC8BE727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0961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FEEEDB-5B4F-4B96-A57B-CAACDC0BDC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8CCF1-07E0-4147-9077-6A0214B62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CBD7E-CE4C-4A91-8324-FC788C3F2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DAD66-C361-4119-ADB1-DD8575815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2030E-10AB-4529-866F-ED360FD7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69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9E6A-17B8-778C-FF75-E619928E4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12D5B-44EE-EA69-D35D-B626A46A3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98F79-219E-C8B9-56F1-2A85BCDD2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C47F3-7FED-DB77-E9F1-E29624879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2/27/24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F1799-6EFC-203F-E1CB-253CAC90D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1442B-11ED-F7AA-01B8-2C3F0A493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2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7C431-DE4B-789D-E456-86E843FE9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58DA6-172B-3E50-92E9-D56DE9F2F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6F6EC-1FD3-07D2-3AD8-FA4B913BE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3ABFD-6F34-181F-BECB-84D0612FA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9D10FC-BD05-41C3-DE2E-969CC433D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8D0D49-9A1B-0478-BDC8-4764F507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2/27/24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EB4F06-A0FC-EA87-1CE2-78BCB70A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7FF98-CB54-9036-8EDA-027CE6AB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3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E020-6054-97A7-8621-F2F73D57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E7FC6-2721-FF5D-3412-027453A5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2/27/24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F4897-9117-CB63-FB09-E27C92E12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C934C-583B-7272-2491-DC5C1220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10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54F60B-7360-BF46-C12F-8CE68A33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2/27/24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1875E-A79C-81C5-3749-C58115613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3141A-05A2-C746-C8A1-60A7D25F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11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485E-2EB8-7700-F135-DE0C224C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F6BE-5394-C1FF-B7DF-1C5BC169B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8E153-E882-7D01-90F1-2257067BF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0155E-1AA0-B9FA-DEB7-16EF2879D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2/27/24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3C570-79B3-D611-073E-63E112C68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A60DF-032C-BDFB-61B8-E8DCB6CE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62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CE054-39B5-8E60-05E0-5D51DD343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3B5C4-9277-7D93-1F3F-7CD55984B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F05DD-F49D-E262-2EB1-63C906579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009B9-45C5-A0F0-43C5-44F18ED77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2/27/24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05333-E740-591E-B01A-4D03B6A77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EF06A-7E9A-CA09-69B4-8E1E9943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2A8B3-8D2F-D70B-E6B7-CBB4FE8D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A30CC-EDFC-54F0-0044-07664F718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E6445-277D-3BA2-7EE7-E38C71E92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3503AD-24D2-F04B-A5C1-AA31754D0B29}" type="datetimeFigureOut"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3E237-4CE6-4C50-3DAB-27E3859C2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ABBC7-97EE-5DB4-8DC8-23B77B649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12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7834DC-0559-4D3E-9408-32D48C8A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1D306-445C-49C6-A61E-51CD5AE63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20707-BC2D-4A4E-A0AA-CA2D98AE28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D39FD-251A-4DCF-9445-D53C7FCE31DB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50052-01FE-410E-A0B5-05C6F76B75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CF5A8-424A-49B3-8BE8-04544C4AA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893AC-EC98-4B7E-B51D-D20CE670F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F71A6E-8210-4795-A096-CCBC632F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A2028-3E7C-4C69-9D11-AFDFA5EC3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D5D4C-3706-45C6-BBB6-59560E6109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D737F-0CB2-4402-9D0F-334D7B0B47A4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8B455-669A-4EBB-9D30-D13CC15F8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6A281-B108-48D6-B8DC-A85E52DFA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8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ieeexplore.ieee.org/abstract/document/10302618?casa_token=nH21mS5x4MIAAAAA:rjE4RrAbEu8PrlZtB1bvIwQ7XOwx8GcSTHvfGcyHidUB7593ZZ0uHJsx74_aRuILO8BFvT7sT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7215-9282-F567-A9FB-E7C988B39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214" y="1600200"/>
            <a:ext cx="10920248" cy="2387600"/>
          </a:xfrm>
        </p:spPr>
        <p:txBody>
          <a:bodyPr>
            <a:normAutofit/>
          </a:bodyPr>
          <a:lstStyle/>
          <a:p>
            <a:r>
              <a:rPr lang="en-US"/>
              <a:t>Bottom-Up Intelligence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0C18C-1A34-49F2-2BFF-9440AB321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3117"/>
            <a:ext cx="9144000" cy="2307135"/>
          </a:xfrm>
        </p:spPr>
        <p:txBody>
          <a:bodyPr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John Beverley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Assistant Professor</a:t>
            </a:r>
            <a:r>
              <a:rPr lang="en-US"/>
              <a:t>, </a:t>
            </a:r>
            <a:r>
              <a:rPr lang="en-US" i="1"/>
              <a:t>University at Buffalo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Co-Director, National Center for Ontological Research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Affiliate Faculty</a:t>
            </a:r>
            <a:r>
              <a:rPr lang="en-US"/>
              <a:t>, </a:t>
            </a:r>
            <a:r>
              <a:rPr lang="en-US" i="1"/>
              <a:t>Institute of Artificial Intelligence and Data Science</a:t>
            </a:r>
          </a:p>
          <a:p>
            <a:endParaRPr lang="en-US"/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26AE0EC-43D8-E0B0-B868-F77B95F07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304194"/>
            <a:ext cx="1638301" cy="1419861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A3588D7A-F6A1-D812-6978-15278CDC8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059" y="185635"/>
            <a:ext cx="1436842" cy="14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9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462F0-B31A-98DF-268C-04465FA9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Confirmation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C12EF-BD94-2008-C098-6C19829A5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8574" cy="4351338"/>
          </a:xfrm>
        </p:spPr>
        <p:txBody>
          <a:bodyPr/>
          <a:lstStyle/>
          <a:p>
            <a:r>
              <a:rPr lang="en-US"/>
              <a:t>Disposition to seek information that supports, rather than rejects, existing beliefs.</a:t>
            </a:r>
          </a:p>
          <a:p>
            <a:endParaRPr lang="en-US"/>
          </a:p>
          <a:p>
            <a:r>
              <a:rPr lang="en-US"/>
              <a:t>Typically involves interpreting evidence in a manner that </a:t>
            </a:r>
            <a:r>
              <a:rPr lang="en-US" i="1"/>
              <a:t>confirms</a:t>
            </a:r>
            <a:r>
              <a:rPr lang="en-US"/>
              <a:t> those beliefs.</a:t>
            </a:r>
          </a:p>
          <a:p>
            <a:endParaRPr lang="en-US"/>
          </a:p>
          <a:p>
            <a:r>
              <a:rPr lang="en-US"/>
              <a:t>Examples: </a:t>
            </a:r>
          </a:p>
          <a:p>
            <a:pPr lvl="1"/>
            <a:r>
              <a:rPr lang="en-US"/>
              <a:t>Social media feeds</a:t>
            </a:r>
          </a:p>
          <a:p>
            <a:pPr lvl="1"/>
            <a:r>
              <a:rPr lang="en-US" b="1">
                <a:solidFill>
                  <a:srgbClr val="FF0000"/>
                </a:solidFill>
              </a:rPr>
              <a:t>Political convictions</a:t>
            </a:r>
          </a:p>
        </p:txBody>
      </p:sp>
    </p:spTree>
    <p:extLst>
      <p:ext uri="{BB962C8B-B14F-4D97-AF65-F5344CB8AC3E}">
        <p14:creationId xmlns:p14="http://schemas.microsoft.com/office/powerpoint/2010/main" val="2279888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8ACCB-E891-2A52-1E24-C1C2B36EF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TikTok Ban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BF51F-DF61-3E58-860D-62B549292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In 2020, President Donald Trump </a:t>
            </a:r>
            <a:br>
              <a:rPr lang="en-US"/>
            </a:br>
            <a:r>
              <a:rPr lang="en-US"/>
              <a:t>issued an executive order banning </a:t>
            </a:r>
            <a:br>
              <a:rPr lang="en-US"/>
            </a:br>
            <a:r>
              <a:rPr lang="en-US"/>
              <a:t>new downloads of </a:t>
            </a:r>
            <a:r>
              <a:rPr lang="en-US" i="1"/>
              <a:t>TikTok</a:t>
            </a:r>
            <a:r>
              <a:rPr lang="en-US"/>
              <a:t> to </a:t>
            </a:r>
            <a:br>
              <a:rPr lang="en-US"/>
            </a:br>
            <a:r>
              <a:rPr lang="en-US"/>
              <a:t>U.S. devices</a:t>
            </a:r>
          </a:p>
          <a:p>
            <a:endParaRPr lang="en-US"/>
          </a:p>
          <a:p>
            <a:r>
              <a:rPr lang="en-US"/>
              <a:t>It was alleged that TikTok was </a:t>
            </a:r>
            <a:br>
              <a:rPr lang="en-US"/>
            </a:br>
            <a:r>
              <a:rPr lang="en-US"/>
              <a:t>gathering data on U.S. citizens which </a:t>
            </a:r>
            <a:br>
              <a:rPr lang="en-US"/>
            </a:br>
            <a:r>
              <a:rPr lang="en-US"/>
              <a:t>was being shared with parent </a:t>
            </a:r>
            <a:br>
              <a:rPr lang="en-US"/>
            </a:br>
            <a:r>
              <a:rPr lang="en-US"/>
              <a:t>company </a:t>
            </a:r>
            <a:r>
              <a:rPr lang="en-US" i="1"/>
              <a:t>ByteDance</a:t>
            </a:r>
            <a:r>
              <a:rPr lang="en-US"/>
              <a:t> in Beijing</a:t>
            </a:r>
          </a:p>
        </p:txBody>
      </p:sp>
      <p:pic>
        <p:nvPicPr>
          <p:cNvPr id="4" name="Picture 3" descr="A screenshot of a document&#10;&#10;Description automatically generated">
            <a:extLst>
              <a:ext uri="{FF2B5EF4-FFF2-40B4-BE49-F238E27FC236}">
                <a16:creationId xmlns:a16="http://schemas.microsoft.com/office/drawing/2014/main" id="{27DBFB2F-672B-2965-BD9F-507F3966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808" y="786099"/>
            <a:ext cx="5605198" cy="570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0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12B5-F5C8-22B6-D544-7BF01E96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Responses to TikTok Ban</a:t>
            </a:r>
          </a:p>
        </p:txBody>
      </p:sp>
      <p:pic>
        <p:nvPicPr>
          <p:cNvPr id="9" name="Picture 8" descr="A white and blue text on a white background&#10;&#10;Description automatically generated">
            <a:extLst>
              <a:ext uri="{FF2B5EF4-FFF2-40B4-BE49-F238E27FC236}">
                <a16:creationId xmlns:a16="http://schemas.microsoft.com/office/drawing/2014/main" id="{597261E1-01F3-A926-A9E9-0C9640089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76" y="2855559"/>
            <a:ext cx="9534845" cy="3865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Content Placeholder 4" descr="A close up of text&#10;&#10;Description automatically generated">
            <a:extLst>
              <a:ext uri="{FF2B5EF4-FFF2-40B4-BE49-F238E27FC236}">
                <a16:creationId xmlns:a16="http://schemas.microsoft.com/office/drawing/2014/main" id="{40E46D24-09E9-F216-6447-572EE545A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4097" y="1393031"/>
            <a:ext cx="10123805" cy="1325563"/>
          </a:xfrm>
          <a:ln>
            <a:solidFill>
              <a:schemeClr val="tx1"/>
            </a:solidFill>
          </a:ln>
        </p:spPr>
      </p:pic>
      <p:pic>
        <p:nvPicPr>
          <p:cNvPr id="17" name="Picture 16" descr="A black and blue and pink logo&#10;&#10;Description automatically generated">
            <a:extLst>
              <a:ext uri="{FF2B5EF4-FFF2-40B4-BE49-F238E27FC236}">
                <a16:creationId xmlns:a16="http://schemas.microsoft.com/office/drawing/2014/main" id="{D3EC8D53-F999-D26E-D3B7-14EB89C793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"/>
          </a:blip>
          <a:srcRect l="12650"/>
          <a:stretch/>
        </p:blipFill>
        <p:spPr>
          <a:xfrm>
            <a:off x="265176" y="0"/>
            <a:ext cx="5587268" cy="6867562"/>
          </a:xfrm>
          <a:prstGeom prst="rect">
            <a:avLst/>
          </a:prstGeom>
        </p:spPr>
      </p:pic>
      <p:pic>
        <p:nvPicPr>
          <p:cNvPr id="18" name="Picture 17" descr="A black and blue and pink logo&#10;&#10;Description automatically generated">
            <a:extLst>
              <a:ext uri="{FF2B5EF4-FFF2-40B4-BE49-F238E27FC236}">
                <a16:creationId xmlns:a16="http://schemas.microsoft.com/office/drawing/2014/main" id="{15CCED4F-37A8-E17C-EEED-1E84554524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"/>
          </a:blip>
          <a:srcRect l="12650"/>
          <a:stretch/>
        </p:blipFill>
        <p:spPr>
          <a:xfrm>
            <a:off x="6611082" y="-9562"/>
            <a:ext cx="5587268" cy="686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20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E081-C674-2105-C4AA-690DAB108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Executive Order Revoked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2FDEF-2227-FD79-2432-7BA5C5222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In 2021, President Joe Biden </a:t>
            </a:r>
            <a:r>
              <a:rPr lang="en-US" i="1"/>
              <a:t>revoked</a:t>
            </a:r>
            <a:r>
              <a:rPr lang="en-US"/>
              <a:t> Executive Order 13942, effectively lifting the TikTok ban</a:t>
            </a:r>
          </a:p>
          <a:p>
            <a:endParaRPr lang="en-US"/>
          </a:p>
          <a:p>
            <a:r>
              <a:rPr lang="en-US"/>
              <a:t>President Biden </a:t>
            </a:r>
            <a:br>
              <a:rPr lang="en-US"/>
            </a:br>
            <a:r>
              <a:rPr lang="en-US"/>
              <a:t>ordered a more </a:t>
            </a:r>
            <a:br>
              <a:rPr lang="en-US"/>
            </a:br>
            <a:r>
              <a:rPr lang="en-US"/>
              <a:t>deliberate and </a:t>
            </a:r>
            <a:br>
              <a:rPr lang="en-US"/>
            </a:br>
            <a:r>
              <a:rPr lang="en-US"/>
              <a:t>methodical </a:t>
            </a:r>
            <a:br>
              <a:rPr lang="en-US"/>
            </a:br>
            <a:r>
              <a:rPr lang="en-US"/>
              <a:t>investigation into </a:t>
            </a:r>
            <a:br>
              <a:rPr lang="en-US"/>
            </a:br>
            <a:r>
              <a:rPr lang="en-US"/>
              <a:t>TikTok data </a:t>
            </a:r>
            <a:br>
              <a:rPr lang="en-US"/>
            </a:br>
            <a:r>
              <a:rPr lang="en-US"/>
              <a:t>sharing practices </a:t>
            </a:r>
          </a:p>
        </p:txBody>
      </p:sp>
      <p:pic>
        <p:nvPicPr>
          <p:cNvPr id="4" name="Picture 3" descr="A close up of a document&#10;&#10;Description automatically generated">
            <a:extLst>
              <a:ext uri="{FF2B5EF4-FFF2-40B4-BE49-F238E27FC236}">
                <a16:creationId xmlns:a16="http://schemas.microsoft.com/office/drawing/2014/main" id="{C2BE5DCC-4582-AF47-C8A3-04DD7F2CE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" t="6274" r="3772"/>
          <a:stretch/>
        </p:blipFill>
        <p:spPr>
          <a:xfrm>
            <a:off x="3874497" y="2879880"/>
            <a:ext cx="7994812" cy="3789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6066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ocument with a signature&#10;&#10;Description automatically generated">
            <a:extLst>
              <a:ext uri="{FF2B5EF4-FFF2-40B4-BE49-F238E27FC236}">
                <a16:creationId xmlns:a16="http://schemas.microsoft.com/office/drawing/2014/main" id="{9E023C39-B0F5-8F5F-D240-3DA73E3350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3" t="8571" r="4011"/>
          <a:stretch/>
        </p:blipFill>
        <p:spPr>
          <a:xfrm>
            <a:off x="747571" y="2810174"/>
            <a:ext cx="5221224" cy="2463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CD951AF9-AD50-93A0-6304-6E9267203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" t="1889" r="-366" b="33278"/>
          <a:stretch/>
        </p:blipFill>
        <p:spPr>
          <a:xfrm>
            <a:off x="747571" y="241599"/>
            <a:ext cx="4326735" cy="1208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9779621-561C-463B-07E0-AD99BEF00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727" y="248724"/>
            <a:ext cx="5674741" cy="10432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31D5270-4CA5-1B34-BB50-A667BCF86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1" y="1717949"/>
            <a:ext cx="7772400" cy="904392"/>
          </a:xfrm>
          <a:prstGeom prst="rect">
            <a:avLst/>
          </a:prstGeom>
        </p:spPr>
      </p:pic>
      <p:pic>
        <p:nvPicPr>
          <p:cNvPr id="27" name="Picture 2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63D1E1D-8556-69E6-C99F-93D2636E9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2727" y="3736976"/>
            <a:ext cx="5761468" cy="122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880E5928-A0EB-25CB-7402-439E1D174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3880" y="1449612"/>
            <a:ext cx="3673588" cy="20190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9B75869-953D-1E13-8769-A2FA647439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086" y="5477709"/>
            <a:ext cx="10326354" cy="12616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8599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ocument with a signature&#10;&#10;Description automatically generated">
            <a:extLst>
              <a:ext uri="{FF2B5EF4-FFF2-40B4-BE49-F238E27FC236}">
                <a16:creationId xmlns:a16="http://schemas.microsoft.com/office/drawing/2014/main" id="{9E023C39-B0F5-8F5F-D240-3DA73E3350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3" t="8571" r="4011"/>
          <a:stretch/>
        </p:blipFill>
        <p:spPr>
          <a:xfrm>
            <a:off x="747571" y="2810174"/>
            <a:ext cx="5221224" cy="2463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CD951AF9-AD50-93A0-6304-6E9267203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" t="1889" r="-366" b="33278"/>
          <a:stretch/>
        </p:blipFill>
        <p:spPr>
          <a:xfrm>
            <a:off x="747571" y="241599"/>
            <a:ext cx="4326735" cy="1208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9779621-561C-463B-07E0-AD99BEF00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727" y="248724"/>
            <a:ext cx="5674741" cy="10432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31D5270-4CA5-1B34-BB50-A667BCF86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1" y="1717949"/>
            <a:ext cx="7772400" cy="904392"/>
          </a:xfrm>
          <a:prstGeom prst="rect">
            <a:avLst/>
          </a:prstGeom>
        </p:spPr>
      </p:pic>
      <p:pic>
        <p:nvPicPr>
          <p:cNvPr id="27" name="Picture 2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63D1E1D-8556-69E6-C99F-93D2636E9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2727" y="3736976"/>
            <a:ext cx="5761468" cy="122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880E5928-A0EB-25CB-7402-439E1D174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3880" y="1449612"/>
            <a:ext cx="3673588" cy="20190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9B75869-953D-1E13-8769-A2FA647439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086" y="5477709"/>
            <a:ext cx="10326354" cy="12616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B578603-19A7-519B-DB8A-D8161C7B7130}"/>
              </a:ext>
            </a:extLst>
          </p:cNvPr>
          <p:cNvSpPr/>
          <p:nvPr/>
        </p:nvSpPr>
        <p:spPr>
          <a:xfrm>
            <a:off x="2624328" y="3584448"/>
            <a:ext cx="1682496" cy="4937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8F48D6E-B9A7-E9ED-872B-753A13F95415}"/>
              </a:ext>
            </a:extLst>
          </p:cNvPr>
          <p:cNvSpPr/>
          <p:nvPr/>
        </p:nvSpPr>
        <p:spPr>
          <a:xfrm>
            <a:off x="1264086" y="5496577"/>
            <a:ext cx="3710250" cy="4937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9664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34A20-0ED9-0366-C78D-E21DDC096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3959-BF9D-7A21-5914-C789D9643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73C04-E95E-A4A2-AE7A-3C08E197A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93244" cy="5032375"/>
          </a:xfrm>
        </p:spPr>
        <p:txBody>
          <a:bodyPr/>
          <a:lstStyle/>
          <a:p>
            <a:r>
              <a:rPr lang="en-US"/>
              <a:t>Reflect in your group on the extent to which confirmation bias was present in reactions to Executive Order 13942 banning TikTok</a:t>
            </a:r>
          </a:p>
          <a:p>
            <a:endParaRPr lang="en-US"/>
          </a:p>
          <a:p>
            <a:r>
              <a:rPr lang="en-US"/>
              <a:t>Consider categorizing reactions along the axes of “fast” and “slow” thinking</a:t>
            </a:r>
          </a:p>
          <a:p>
            <a:pPr marL="0" indent="0">
              <a:buNone/>
            </a:pPr>
            <a:endParaRPr lang="en-US"/>
          </a:p>
          <a:p>
            <a:pPr marL="0" indent="0" algn="ctr">
              <a:buNone/>
            </a:pPr>
            <a:r>
              <a:rPr lang="en-US" b="1">
                <a:solidFill>
                  <a:srgbClr val="FF0000"/>
                </a:solidFill>
              </a:rPr>
              <a:t>Provide examples of potential confirmation bias throughout the controversy</a:t>
            </a:r>
          </a:p>
        </p:txBody>
      </p:sp>
    </p:spTree>
    <p:extLst>
      <p:ext uri="{BB962C8B-B14F-4D97-AF65-F5344CB8AC3E}">
        <p14:creationId xmlns:p14="http://schemas.microsoft.com/office/powerpoint/2010/main" val="199887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FAEEF-21AB-23A7-B367-673ACE97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of Competing Hypotheses (ACH)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9AAF0-D0D8-D24F-0630-BD8241CA9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0925"/>
          </a:xfrm>
        </p:spPr>
        <p:txBody>
          <a:bodyPr>
            <a:normAutofit/>
          </a:bodyPr>
          <a:lstStyle/>
          <a:p>
            <a:r>
              <a:rPr lang="en-US"/>
              <a:t>Designed to avoid pitfalls </a:t>
            </a:r>
            <a:br>
              <a:rPr lang="en-US"/>
            </a:br>
            <a:r>
              <a:rPr lang="en-US"/>
              <a:t>of quick, intuitive, </a:t>
            </a:r>
            <a:br>
              <a:rPr lang="en-US"/>
            </a:br>
            <a:r>
              <a:rPr lang="en-US"/>
              <a:t>judgments with</a:t>
            </a:r>
            <a:r>
              <a:rPr lang="en-US" b="1"/>
              <a:t> </a:t>
            </a:r>
            <a:r>
              <a:rPr lang="en-US"/>
              <a:t>a </a:t>
            </a:r>
            <a:br>
              <a:rPr lang="en-US"/>
            </a:br>
            <a:r>
              <a:rPr lang="en-US"/>
              <a:t>step-by-step strategy for </a:t>
            </a:r>
            <a:br>
              <a:rPr lang="en-US"/>
            </a:br>
            <a:r>
              <a:rPr lang="en-US"/>
              <a:t>cultivating methodical, </a:t>
            </a:r>
            <a:br>
              <a:rPr lang="en-US"/>
            </a:br>
            <a:r>
              <a:rPr lang="en-US"/>
              <a:t>reflective, intelligence </a:t>
            </a:r>
            <a:br>
              <a:rPr lang="en-US"/>
            </a:br>
            <a:r>
              <a:rPr lang="en-US"/>
              <a:t>gathering</a:t>
            </a:r>
          </a:p>
          <a:p>
            <a:endParaRPr lang="en-US"/>
          </a:p>
          <a:p>
            <a:r>
              <a:rPr lang="en-US"/>
              <a:t>Specifically for guarding </a:t>
            </a:r>
            <a:br>
              <a:rPr lang="en-US"/>
            </a:br>
            <a:r>
              <a:rPr lang="en-US"/>
              <a:t>against </a:t>
            </a:r>
            <a:r>
              <a:rPr lang="en-US" i="1"/>
              <a:t>confirmation bias</a:t>
            </a:r>
            <a:br>
              <a:rPr lang="en-US"/>
            </a:br>
            <a:r>
              <a:rPr lang="en-US"/>
              <a:t>and </a:t>
            </a:r>
            <a:r>
              <a:rPr lang="en-US" i="1"/>
              <a:t>serial position effects</a:t>
            </a:r>
          </a:p>
        </p:txBody>
      </p:sp>
      <p:pic>
        <p:nvPicPr>
          <p:cNvPr id="5" name="Picture 4" descr="A purple cover with yellow text&#10;&#10;Description automatically generated">
            <a:extLst>
              <a:ext uri="{FF2B5EF4-FFF2-40B4-BE49-F238E27FC236}">
                <a16:creationId xmlns:a16="http://schemas.microsoft.com/office/drawing/2014/main" id="{9AAFF7B8-F801-0FC0-591B-BDA8DB200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456" y="1777650"/>
            <a:ext cx="3124198" cy="4715225"/>
          </a:xfrm>
          <a:prstGeom prst="rect">
            <a:avLst/>
          </a:prstGeom>
        </p:spPr>
      </p:pic>
      <p:pic>
        <p:nvPicPr>
          <p:cNvPr id="7" name="Picture 6" descr="A book cover with a pencil&#10;&#10;Description automatically generated">
            <a:extLst>
              <a:ext uri="{FF2B5EF4-FFF2-40B4-BE49-F238E27FC236}">
                <a16:creationId xmlns:a16="http://schemas.microsoft.com/office/drawing/2014/main" id="{D4BCBCA8-5B48-828C-0FCF-65F89E56C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798" y="1777650"/>
            <a:ext cx="3208701" cy="47152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0098B3D-A707-F846-724E-48D05C6242E3}"/>
              </a:ext>
            </a:extLst>
          </p:cNvPr>
          <p:cNvSpPr/>
          <p:nvPr/>
        </p:nvSpPr>
        <p:spPr>
          <a:xfrm>
            <a:off x="6849148" y="2947349"/>
            <a:ext cx="1447143" cy="96329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014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0A078-851D-18F6-5FA2-CC8D978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CIA Mitigation Handbook (2009)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6B19F-0D68-2A01-049E-F74FA53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ACH has been regularly applied to retrodict and predict the plausibility of evidence for various intelligence matters, just in this way</a:t>
            </a:r>
          </a:p>
          <a:p>
            <a:endParaRPr lang="en-US"/>
          </a:p>
        </p:txBody>
      </p:sp>
      <p:pic>
        <p:nvPicPr>
          <p:cNvPr id="16" name="Picture 15" descr="A screenshot of a report&#10;&#10;Description automatically generated">
            <a:extLst>
              <a:ext uri="{FF2B5EF4-FFF2-40B4-BE49-F238E27FC236}">
                <a16:creationId xmlns:a16="http://schemas.microsoft.com/office/drawing/2014/main" id="{33F68D49-4937-F5A2-AFB4-5BF941714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7" t="1648" b="33807"/>
          <a:stretch/>
        </p:blipFill>
        <p:spPr>
          <a:xfrm>
            <a:off x="2667000" y="2781542"/>
            <a:ext cx="6858000" cy="2564054"/>
          </a:xfrm>
          <a:prstGeom prst="rect">
            <a:avLst/>
          </a:prstGeom>
        </p:spPr>
      </p:pic>
      <p:pic>
        <p:nvPicPr>
          <p:cNvPr id="17" name="Picture 16" descr="A screenshot of a report&#10;&#10;Description automatically generated">
            <a:extLst>
              <a:ext uri="{FF2B5EF4-FFF2-40B4-BE49-F238E27FC236}">
                <a16:creationId xmlns:a16="http://schemas.microsoft.com/office/drawing/2014/main" id="{DE772C5F-4719-4E3A-91B1-BB5D40B40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65"/>
          <a:stretch/>
        </p:blipFill>
        <p:spPr>
          <a:xfrm>
            <a:off x="2600325" y="5345596"/>
            <a:ext cx="6991350" cy="136794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8106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AD66-656B-C3E5-5163-9984A4B64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Whitesmith on 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69121-DAC5-95FC-4ADC-B31E25B1B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15675" cy="4351338"/>
          </a:xfrm>
        </p:spPr>
        <p:txBody>
          <a:bodyPr>
            <a:noAutofit/>
          </a:bodyPr>
          <a:lstStyle/>
          <a:p>
            <a:r>
              <a:rPr lang="en-US">
                <a:effectLst/>
              </a:rPr>
              <a:t>ACH had no mitigating impact on </a:t>
            </a:r>
            <a:br>
              <a:rPr lang="en-US">
                <a:effectLst/>
              </a:rPr>
            </a:br>
            <a:r>
              <a:rPr lang="en-US" i="1">
                <a:effectLst/>
              </a:rPr>
              <a:t>confirmation bias </a:t>
            </a:r>
            <a:r>
              <a:rPr lang="en-US">
                <a:effectLst/>
              </a:rPr>
              <a:t>or </a:t>
            </a:r>
            <a:r>
              <a:rPr lang="en-US" i="1">
                <a:effectLst/>
              </a:rPr>
              <a:t>serial position effects</a:t>
            </a:r>
            <a:r>
              <a:rPr lang="en-US">
                <a:effectLst/>
              </a:rPr>
              <a:t>. </a:t>
            </a:r>
          </a:p>
          <a:p>
            <a:endParaRPr lang="en-US"/>
          </a:p>
          <a:p>
            <a:r>
              <a:rPr lang="en-US"/>
              <a:t>Confirmation bias and s</a:t>
            </a:r>
            <a:r>
              <a:rPr lang="en-US">
                <a:effectLst/>
              </a:rPr>
              <a:t>erial position effects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stem from analytical conditions that produce 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 force towards forming a focal hypothesis 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as early as possible. </a:t>
            </a:r>
          </a:p>
          <a:p>
            <a:endParaRPr lang="en-US">
              <a:effectLst/>
            </a:endParaRP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EE4B8-B2BF-5F26-A205-DD5F4A934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28"/>
          <a:stretch/>
        </p:blipFill>
        <p:spPr>
          <a:xfrm>
            <a:off x="7783198" y="856456"/>
            <a:ext cx="4321804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57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3AFBA-6D27-5673-EE6A-0FCAD052A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FF64-0C98-F8A8-D4EE-603B05009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Confirmation Bias and Serial Position Effects</a:t>
            </a:r>
          </a:p>
          <a:p>
            <a:endParaRPr lang="en-US"/>
          </a:p>
          <a:p>
            <a:r>
              <a:rPr lang="en-US"/>
              <a:t>Models of Intelligence Cycle Bias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Caveats for Ontology-Based Strategies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4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AD66-656B-C3E5-5163-9984A4B64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Whitesmith on 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69121-DAC5-95FC-4ADC-B31E25B1B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15675" cy="4351338"/>
          </a:xfrm>
        </p:spPr>
        <p:txBody>
          <a:bodyPr>
            <a:noAutofit/>
          </a:bodyPr>
          <a:lstStyle/>
          <a:p>
            <a:r>
              <a:rPr lang="en-US">
                <a:effectLst/>
              </a:rPr>
              <a:t>Impacting serial position effects requires 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targeting long-term memory.</a:t>
            </a:r>
          </a:p>
          <a:p>
            <a:endParaRPr lang="en-US">
              <a:effectLst/>
            </a:endParaRPr>
          </a:p>
          <a:p>
            <a:r>
              <a:rPr lang="en-US"/>
              <a:t>I</a:t>
            </a:r>
            <a:r>
              <a:rPr lang="en-US">
                <a:effectLst/>
              </a:rPr>
              <a:t>mpacting confirmation bias requires 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targeting when the focal hypothesis is 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formed, i.e. initial stages of information 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processing as opposed to when all 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information available has been processed. </a:t>
            </a:r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EE4B8-B2BF-5F26-A205-DD5F4A934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28"/>
          <a:stretch/>
        </p:blipFill>
        <p:spPr>
          <a:xfrm>
            <a:off x="7783198" y="856456"/>
            <a:ext cx="4321804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41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3AFBA-6D27-5673-EE6A-0FCAD052A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FF64-0C98-F8A8-D4EE-603B05009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Confirmation Bias and Serial Position Effects</a:t>
            </a:r>
          </a:p>
          <a:p>
            <a:endParaRPr lang="en-US"/>
          </a:p>
          <a:p>
            <a:r>
              <a:rPr lang="en-US">
                <a:solidFill>
                  <a:srgbClr val="FF0000"/>
                </a:solidFill>
              </a:rPr>
              <a:t>Models of Intelligence Cycle Bias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Caveats for Ontology-Based Strategies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28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0A078-851D-18F6-5FA2-CC8D978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CIA Mitigation Handbook (2009)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6B19F-0D68-2A01-049E-F74FA53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ACH is not the only strategy </a:t>
            </a:r>
            <a:br>
              <a:rPr lang="en-US"/>
            </a:br>
            <a:r>
              <a:rPr lang="en-US"/>
              <a:t>deployed by intelligence agencies</a:t>
            </a:r>
            <a:br>
              <a:rPr lang="en-US"/>
            </a:br>
            <a:r>
              <a:rPr lang="en-US"/>
              <a:t>to address the risk of bias </a:t>
            </a:r>
          </a:p>
          <a:p>
            <a:endParaRPr lang="en-US"/>
          </a:p>
          <a:p>
            <a:r>
              <a:rPr lang="en-US"/>
              <a:t>Many agencies supplement ACH</a:t>
            </a:r>
            <a:br>
              <a:rPr lang="en-US"/>
            </a:br>
            <a:r>
              <a:rPr lang="en-US"/>
              <a:t>with a collection of heuristics</a:t>
            </a:r>
            <a:br>
              <a:rPr lang="en-US"/>
            </a:br>
            <a:r>
              <a:rPr lang="en-US"/>
              <a:t>that are less analytic in their nature </a:t>
            </a:r>
            <a:br>
              <a:rPr lang="en-US"/>
            </a:br>
            <a:r>
              <a:rPr lang="en-US"/>
              <a:t>and deployment</a:t>
            </a:r>
          </a:p>
        </p:txBody>
      </p:sp>
      <p:pic>
        <p:nvPicPr>
          <p:cNvPr id="5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4FC81A6B-C42F-EF95-7BCE-418B12C91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5" y="1488929"/>
            <a:ext cx="5584086" cy="524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38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0A078-851D-18F6-5FA2-CC8D978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CIA Mitigation Handbook (2009)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6B19F-0D68-2A01-049E-F74FA53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ACH is not the only strategy </a:t>
            </a:r>
            <a:br>
              <a:rPr lang="en-US"/>
            </a:br>
            <a:r>
              <a:rPr lang="en-US"/>
              <a:t>deployed by intelligence agencies</a:t>
            </a:r>
            <a:br>
              <a:rPr lang="en-US"/>
            </a:br>
            <a:r>
              <a:rPr lang="en-US"/>
              <a:t>to address the risk of bias </a:t>
            </a:r>
          </a:p>
          <a:p>
            <a:endParaRPr lang="en-US"/>
          </a:p>
          <a:p>
            <a:r>
              <a:rPr lang="en-US"/>
              <a:t>Many agencies supplement ACH</a:t>
            </a:r>
            <a:br>
              <a:rPr lang="en-US"/>
            </a:br>
            <a:r>
              <a:rPr lang="en-US"/>
              <a:t>with a collection of heuristics</a:t>
            </a:r>
            <a:br>
              <a:rPr lang="en-US"/>
            </a:br>
            <a:r>
              <a:rPr lang="en-US"/>
              <a:t>that are less analytic in their nature </a:t>
            </a:r>
            <a:br>
              <a:rPr lang="en-US"/>
            </a:br>
            <a:r>
              <a:rPr lang="en-US"/>
              <a:t>and deployment</a:t>
            </a:r>
          </a:p>
        </p:txBody>
      </p:sp>
      <p:pic>
        <p:nvPicPr>
          <p:cNvPr id="4" name="Picture 3" descr="A diagram of a project&#10;&#10;Description automatically generated with medium confidence">
            <a:extLst>
              <a:ext uri="{FF2B5EF4-FFF2-40B4-BE49-F238E27FC236}">
                <a16:creationId xmlns:a16="http://schemas.microsoft.com/office/drawing/2014/main" id="{F99F8AEB-E485-D411-8BD8-1BCFDAA11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53352"/>
            <a:ext cx="5346590" cy="531892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BD48E35-74A7-95D7-C7E0-666F743E38A2}"/>
              </a:ext>
            </a:extLst>
          </p:cNvPr>
          <p:cNvSpPr/>
          <p:nvPr/>
        </p:nvSpPr>
        <p:spPr>
          <a:xfrm>
            <a:off x="8191500" y="4419599"/>
            <a:ext cx="666750" cy="4110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739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0A078-851D-18F6-5FA2-CC8D978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CIA Mitigation Handbook (2009)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6B19F-0D68-2A01-049E-F74FA53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ACH is not the only strategy </a:t>
            </a:r>
            <a:br>
              <a:rPr lang="en-US"/>
            </a:br>
            <a:r>
              <a:rPr lang="en-US"/>
              <a:t>deployed by intelligence agencies</a:t>
            </a:r>
            <a:br>
              <a:rPr lang="en-US"/>
            </a:br>
            <a:r>
              <a:rPr lang="en-US"/>
              <a:t>to address the risk of bias </a:t>
            </a:r>
          </a:p>
          <a:p>
            <a:endParaRPr lang="en-US"/>
          </a:p>
          <a:p>
            <a:r>
              <a:rPr lang="en-US"/>
              <a:t>Many agencies supplement ACH</a:t>
            </a:r>
            <a:br>
              <a:rPr lang="en-US"/>
            </a:br>
            <a:r>
              <a:rPr lang="en-US"/>
              <a:t>with a collection of heuristics</a:t>
            </a:r>
            <a:br>
              <a:rPr lang="en-US"/>
            </a:br>
            <a:r>
              <a:rPr lang="en-US"/>
              <a:t>that are less analytic in their nature </a:t>
            </a:r>
            <a:br>
              <a:rPr lang="en-US"/>
            </a:br>
            <a:r>
              <a:rPr lang="en-US"/>
              <a:t>and deployment</a:t>
            </a:r>
          </a:p>
        </p:txBody>
      </p:sp>
      <p:pic>
        <p:nvPicPr>
          <p:cNvPr id="4" name="Picture 3" descr="A diagram of a project&#10;&#10;Description automatically generated with medium confidence">
            <a:extLst>
              <a:ext uri="{FF2B5EF4-FFF2-40B4-BE49-F238E27FC236}">
                <a16:creationId xmlns:a16="http://schemas.microsoft.com/office/drawing/2014/main" id="{F99F8AEB-E485-D411-8BD8-1BCFDAA11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53352"/>
            <a:ext cx="5346590" cy="531892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BD48E35-74A7-95D7-C7E0-666F743E38A2}"/>
              </a:ext>
            </a:extLst>
          </p:cNvPr>
          <p:cNvSpPr/>
          <p:nvPr/>
        </p:nvSpPr>
        <p:spPr>
          <a:xfrm>
            <a:off x="6286500" y="2486025"/>
            <a:ext cx="4648200" cy="20288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7484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0A078-851D-18F6-5FA2-CC8D978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CIA Mitigation Handbook (2009)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6B19F-0D68-2A01-049E-F74FA53A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ACH is not the only strategy </a:t>
            </a:r>
            <a:br>
              <a:rPr lang="en-US"/>
            </a:br>
            <a:r>
              <a:rPr lang="en-US"/>
              <a:t>deployed by intelligence agencies</a:t>
            </a:r>
            <a:br>
              <a:rPr lang="en-US"/>
            </a:br>
            <a:r>
              <a:rPr lang="en-US"/>
              <a:t>to address the risk of bias </a:t>
            </a:r>
          </a:p>
          <a:p>
            <a:endParaRPr lang="en-US"/>
          </a:p>
          <a:p>
            <a:r>
              <a:rPr lang="en-US"/>
              <a:t>Many agencies supplement ACH</a:t>
            </a:r>
            <a:br>
              <a:rPr lang="en-US"/>
            </a:br>
            <a:r>
              <a:rPr lang="en-US"/>
              <a:t>with a collection of heuristics</a:t>
            </a:r>
            <a:br>
              <a:rPr lang="en-US"/>
            </a:br>
            <a:r>
              <a:rPr lang="en-US"/>
              <a:t>that are less analytic in their nature </a:t>
            </a:r>
            <a:br>
              <a:rPr lang="en-US"/>
            </a:br>
            <a:r>
              <a:rPr lang="en-US"/>
              <a:t>and deployment</a:t>
            </a:r>
          </a:p>
        </p:txBody>
      </p:sp>
      <p:pic>
        <p:nvPicPr>
          <p:cNvPr id="4" name="Picture 3" descr="A diagram of a project&#10;&#10;Description automatically generated with medium confidence">
            <a:extLst>
              <a:ext uri="{FF2B5EF4-FFF2-40B4-BE49-F238E27FC236}">
                <a16:creationId xmlns:a16="http://schemas.microsoft.com/office/drawing/2014/main" id="{F99F8AEB-E485-D411-8BD8-1BCFDAA11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53352"/>
            <a:ext cx="5346590" cy="531892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BD48E35-74A7-95D7-C7E0-666F743E38A2}"/>
              </a:ext>
            </a:extLst>
          </p:cNvPr>
          <p:cNvSpPr/>
          <p:nvPr/>
        </p:nvSpPr>
        <p:spPr>
          <a:xfrm>
            <a:off x="6476999" y="2905125"/>
            <a:ext cx="4362451" cy="3619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925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B985-A4BD-83E1-2732-B0B73AF1F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Assumptions Check</a:t>
            </a:r>
          </a:p>
        </p:txBody>
      </p:sp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8A510606-8A03-16AD-2FC1-E196E8CC7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0" y="1690688"/>
            <a:ext cx="5917080" cy="485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1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B985-A4BD-83E1-2732-B0B73AF1F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 Exercise</a:t>
            </a:r>
          </a:p>
        </p:txBody>
      </p:sp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8A510606-8A03-16AD-2FC1-E196E8CC7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0" y="1690688"/>
            <a:ext cx="5917080" cy="4854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F27B9E-6A1C-E9F2-B02F-FDFA637D2AEB}"/>
              </a:ext>
            </a:extLst>
          </p:cNvPr>
          <p:cNvSpPr txBox="1"/>
          <p:nvPr/>
        </p:nvSpPr>
        <p:spPr>
          <a:xfrm>
            <a:off x="6380922" y="2563746"/>
            <a:ext cx="53770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Given the key assumptions, speculate on the demographic profile of the sniper.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(If you’re familiar with the case, listen to the group discussion, but participate yourself)</a:t>
            </a:r>
          </a:p>
        </p:txBody>
      </p:sp>
    </p:spTree>
    <p:extLst>
      <p:ext uri="{BB962C8B-B14F-4D97-AF65-F5344CB8AC3E}">
        <p14:creationId xmlns:p14="http://schemas.microsoft.com/office/powerpoint/2010/main" val="548995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B985-A4BD-83E1-2732-B0B73AF1F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Assumptions Check</a:t>
            </a:r>
          </a:p>
        </p:txBody>
      </p:sp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8A510606-8A03-16AD-2FC1-E196E8CC7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0" y="1690688"/>
            <a:ext cx="5917080" cy="4854661"/>
          </a:xfrm>
          <a:prstGeom prst="rect">
            <a:avLst/>
          </a:prstGeom>
        </p:spPr>
      </p:pic>
      <p:pic>
        <p:nvPicPr>
          <p:cNvPr id="6" name="Picture 5" descr="A close-up of a text&#10;&#10;Description automatically generated">
            <a:extLst>
              <a:ext uri="{FF2B5EF4-FFF2-40B4-BE49-F238E27FC236}">
                <a16:creationId xmlns:a16="http://schemas.microsoft.com/office/drawing/2014/main" id="{5EB2D188-66D7-9E7D-6FAB-085092E4C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966225"/>
            <a:ext cx="6069480" cy="288661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8" name="Picture 7" descr="A person in an orange jacket&#10;&#10;Description automatically generated">
            <a:extLst>
              <a:ext uri="{FF2B5EF4-FFF2-40B4-BE49-F238E27FC236}">
                <a16:creationId xmlns:a16="http://schemas.microsoft.com/office/drawing/2014/main" id="{C074BF25-D4A0-6A5E-5999-EFDDE060C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777" y="5128373"/>
            <a:ext cx="3159125" cy="160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29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1C09-12B7-4894-3417-000FB186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Whitesmith on Bias Mitigation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45F3F-E78D-FEE2-FA6A-65FB53D9A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9670" cy="4952862"/>
          </a:xfrm>
        </p:spPr>
        <p:txBody>
          <a:bodyPr>
            <a:normAutofit/>
          </a:bodyPr>
          <a:lstStyle/>
          <a:p>
            <a:r>
              <a:rPr lang="en-US"/>
              <a:t>The l</a:t>
            </a:r>
            <a:r>
              <a:rPr lang="en-US">
                <a:effectLst/>
              </a:rPr>
              <a:t>evel of detail provided about intelligence source impacts analysts judgement of how its credibility.</a:t>
            </a:r>
          </a:p>
          <a:p>
            <a:endParaRPr lang="en-US">
              <a:effectLst/>
            </a:endParaRPr>
          </a:p>
          <a:p>
            <a:r>
              <a:rPr lang="en-US"/>
              <a:t>I</a:t>
            </a:r>
            <a:r>
              <a:rPr lang="en-US">
                <a:effectLst/>
              </a:rPr>
              <a:t>ntelligence communities should ensure training incorporates research on: </a:t>
            </a:r>
          </a:p>
          <a:p>
            <a:pPr lvl="1"/>
            <a:r>
              <a:rPr lang="en-US"/>
              <a:t>Epistemic and Normative Defeaters </a:t>
            </a:r>
          </a:p>
          <a:p>
            <a:pPr lvl="1"/>
            <a:r>
              <a:rPr lang="en-US">
                <a:effectLst/>
              </a:rPr>
              <a:t>Reliability and Warrant</a:t>
            </a:r>
          </a:p>
          <a:p>
            <a:pPr lvl="1"/>
            <a:r>
              <a:rPr lang="en-US"/>
              <a:t>Pragmatic Encroachment</a:t>
            </a:r>
            <a:endParaRPr lang="en-US">
              <a:effectLst/>
            </a:endParaRPr>
          </a:p>
          <a:p>
            <a:endParaRPr lang="en-US"/>
          </a:p>
          <a:p>
            <a:r>
              <a:rPr lang="en-US">
                <a:effectLst/>
              </a:rPr>
              <a:t>ACH is ineffective at preventing confirmation bias, but </a:t>
            </a:r>
            <a:r>
              <a:rPr lang="en-US" b="1">
                <a:solidFill>
                  <a:srgbClr val="FF0000"/>
                </a:solidFill>
                <a:effectLst/>
              </a:rPr>
              <a:t>awareness of the occurrence of cognitive biases is itself an effective mitigation strategy</a:t>
            </a:r>
            <a:r>
              <a:rPr lang="en-US">
                <a:effectLst/>
              </a:rPr>
              <a:t>. </a:t>
            </a:r>
            <a:endParaRPr lang="en-US"/>
          </a:p>
          <a:p>
            <a:endParaRPr lang="en-US" sz="1800">
              <a:effectLst/>
              <a:latin typeface="Sabon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84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3AFBA-6D27-5673-EE6A-0FCAD052A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FF64-0C98-F8A8-D4EE-603B05009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Confirmation Bias and Serial Position Effects</a:t>
            </a:r>
          </a:p>
          <a:p>
            <a:endParaRPr lang="en-US"/>
          </a:p>
          <a:p>
            <a:r>
              <a:rPr lang="en-US"/>
              <a:t>Models of Intelligence Cycle Bias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Caveats for Ontology-Based Strategies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82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429EF-AFD9-E94E-D478-3CB5C7571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1FEBC48A-7A2D-762C-637E-EFE4CF4F1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08"/>
          <a:stretch/>
        </p:blipFill>
        <p:spPr>
          <a:xfrm>
            <a:off x="789180" y="23385"/>
            <a:ext cx="10083452" cy="6811229"/>
          </a:xfrm>
          <a:prstGeom prst="rect">
            <a:avLst/>
          </a:prstGeom>
        </p:spPr>
      </p:pic>
      <p:pic>
        <p:nvPicPr>
          <p:cNvPr id="6" name="Graphic 5" descr="Person eating with solid fill">
            <a:extLst>
              <a:ext uri="{FF2B5EF4-FFF2-40B4-BE49-F238E27FC236}">
                <a16:creationId xmlns:a16="http://schemas.microsoft.com/office/drawing/2014/main" id="{63DFBD23-DFA4-8042-B5CD-AE1F51A7F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917" y="2483427"/>
            <a:ext cx="1724890" cy="172489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8D3F42-4557-700B-7067-7346858A30C9}"/>
              </a:ext>
            </a:extLst>
          </p:cNvPr>
          <p:cNvCxnSpPr>
            <a:cxnSpLocks/>
          </p:cNvCxnSpPr>
          <p:nvPr/>
        </p:nvCxnSpPr>
        <p:spPr>
          <a:xfrm flipV="1">
            <a:off x="2565314" y="3206338"/>
            <a:ext cx="2837959" cy="1395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701ADF-880C-870F-BB7F-EC30CBEBF939}"/>
              </a:ext>
            </a:extLst>
          </p:cNvPr>
          <p:cNvCxnSpPr>
            <a:cxnSpLocks/>
          </p:cNvCxnSpPr>
          <p:nvPr/>
        </p:nvCxnSpPr>
        <p:spPr>
          <a:xfrm flipV="1">
            <a:off x="2565314" y="855023"/>
            <a:ext cx="4108618" cy="24908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011F26-A697-E14F-9442-5B6C4CEF229F}"/>
              </a:ext>
            </a:extLst>
          </p:cNvPr>
          <p:cNvCxnSpPr>
            <a:cxnSpLocks/>
          </p:cNvCxnSpPr>
          <p:nvPr/>
        </p:nvCxnSpPr>
        <p:spPr>
          <a:xfrm flipV="1">
            <a:off x="2565314" y="1151906"/>
            <a:ext cx="5339287" cy="21939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D5A02C-1407-3207-3A48-F9DAB4BDACB7}"/>
              </a:ext>
            </a:extLst>
          </p:cNvPr>
          <p:cNvCxnSpPr>
            <a:cxnSpLocks/>
          </p:cNvCxnSpPr>
          <p:nvPr/>
        </p:nvCxnSpPr>
        <p:spPr>
          <a:xfrm>
            <a:off x="2565314" y="3345870"/>
            <a:ext cx="6531185" cy="1662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A02C9-08EF-B64F-291E-EAE24BB2607B}"/>
              </a:ext>
            </a:extLst>
          </p:cNvPr>
          <p:cNvCxnSpPr>
            <a:cxnSpLocks/>
          </p:cNvCxnSpPr>
          <p:nvPr/>
        </p:nvCxnSpPr>
        <p:spPr>
          <a:xfrm>
            <a:off x="2565314" y="3345869"/>
            <a:ext cx="4631133" cy="13805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732F4F-9F43-4939-3DE2-BD54B9F057BF}"/>
              </a:ext>
            </a:extLst>
          </p:cNvPr>
          <p:cNvSpPr txBox="1"/>
          <p:nvPr/>
        </p:nvSpPr>
        <p:spPr>
          <a:xfrm>
            <a:off x="843677" y="4208317"/>
            <a:ext cx="14205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Bias in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the loop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1D6C762E-5482-0CCF-D4F4-8198DC4AA6FD}"/>
              </a:ext>
            </a:extLst>
          </p:cNvPr>
          <p:cNvSpPr/>
          <p:nvPr/>
        </p:nvSpPr>
        <p:spPr>
          <a:xfrm>
            <a:off x="238890" y="1170831"/>
            <a:ext cx="2786944" cy="1450027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 bring bias to the intelligence cycle</a:t>
            </a:r>
          </a:p>
        </p:txBody>
      </p:sp>
    </p:spTree>
    <p:extLst>
      <p:ext uri="{BB962C8B-B14F-4D97-AF65-F5344CB8AC3E}">
        <p14:creationId xmlns:p14="http://schemas.microsoft.com/office/powerpoint/2010/main" val="1980462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429EF-AFD9-E94E-D478-3CB5C7571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1FEBC48A-7A2D-762C-637E-EFE4CF4F1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08"/>
          <a:stretch/>
        </p:blipFill>
        <p:spPr>
          <a:xfrm>
            <a:off x="789180" y="23385"/>
            <a:ext cx="10083452" cy="6811229"/>
          </a:xfrm>
          <a:prstGeom prst="rect">
            <a:avLst/>
          </a:prstGeom>
        </p:spPr>
      </p:pic>
      <p:pic>
        <p:nvPicPr>
          <p:cNvPr id="6" name="Graphic 5" descr="Person eating with solid fill">
            <a:extLst>
              <a:ext uri="{FF2B5EF4-FFF2-40B4-BE49-F238E27FC236}">
                <a16:creationId xmlns:a16="http://schemas.microsoft.com/office/drawing/2014/main" id="{63DFBD23-DFA4-8042-B5CD-AE1F51A7F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917" y="2483427"/>
            <a:ext cx="1724890" cy="172489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8D3F42-4557-700B-7067-7346858A30C9}"/>
              </a:ext>
            </a:extLst>
          </p:cNvPr>
          <p:cNvCxnSpPr>
            <a:cxnSpLocks/>
          </p:cNvCxnSpPr>
          <p:nvPr/>
        </p:nvCxnSpPr>
        <p:spPr>
          <a:xfrm flipV="1">
            <a:off x="2565314" y="3206338"/>
            <a:ext cx="2837959" cy="1395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701ADF-880C-870F-BB7F-EC30CBEBF939}"/>
              </a:ext>
            </a:extLst>
          </p:cNvPr>
          <p:cNvCxnSpPr>
            <a:cxnSpLocks/>
          </p:cNvCxnSpPr>
          <p:nvPr/>
        </p:nvCxnSpPr>
        <p:spPr>
          <a:xfrm flipV="1">
            <a:off x="2565314" y="855023"/>
            <a:ext cx="4108618" cy="24908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011F26-A697-E14F-9442-5B6C4CEF229F}"/>
              </a:ext>
            </a:extLst>
          </p:cNvPr>
          <p:cNvCxnSpPr>
            <a:cxnSpLocks/>
          </p:cNvCxnSpPr>
          <p:nvPr/>
        </p:nvCxnSpPr>
        <p:spPr>
          <a:xfrm flipV="1">
            <a:off x="2565314" y="1151906"/>
            <a:ext cx="5339287" cy="21939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D5A02C-1407-3207-3A48-F9DAB4BDACB7}"/>
              </a:ext>
            </a:extLst>
          </p:cNvPr>
          <p:cNvCxnSpPr>
            <a:cxnSpLocks/>
          </p:cNvCxnSpPr>
          <p:nvPr/>
        </p:nvCxnSpPr>
        <p:spPr>
          <a:xfrm>
            <a:off x="2565314" y="3345870"/>
            <a:ext cx="6531185" cy="1662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A02C9-08EF-B64F-291E-EAE24BB2607B}"/>
              </a:ext>
            </a:extLst>
          </p:cNvPr>
          <p:cNvCxnSpPr>
            <a:cxnSpLocks/>
          </p:cNvCxnSpPr>
          <p:nvPr/>
        </p:nvCxnSpPr>
        <p:spPr>
          <a:xfrm>
            <a:off x="2565314" y="3345869"/>
            <a:ext cx="4631133" cy="13805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732F4F-9F43-4939-3DE2-BD54B9F057BF}"/>
              </a:ext>
            </a:extLst>
          </p:cNvPr>
          <p:cNvSpPr txBox="1"/>
          <p:nvPr/>
        </p:nvSpPr>
        <p:spPr>
          <a:xfrm>
            <a:off x="843677" y="4208317"/>
            <a:ext cx="14205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Bias in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the loop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1D6C762E-5482-0CCF-D4F4-8198DC4AA6FD}"/>
              </a:ext>
            </a:extLst>
          </p:cNvPr>
          <p:cNvSpPr/>
          <p:nvPr/>
        </p:nvSpPr>
        <p:spPr>
          <a:xfrm>
            <a:off x="238890" y="1170831"/>
            <a:ext cx="2786944" cy="1450027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How can I maintain awareness of my own bias?</a:t>
            </a:r>
          </a:p>
        </p:txBody>
      </p:sp>
    </p:spTree>
    <p:extLst>
      <p:ext uri="{BB962C8B-B14F-4D97-AF65-F5344CB8AC3E}">
        <p14:creationId xmlns:p14="http://schemas.microsoft.com/office/powerpoint/2010/main" val="2895781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D1B37-E79D-F930-4652-270BED61E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0725C-D8DD-3E74-23D7-2E633E53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Model of 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59206-E883-F47D-4A55-2001E1904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680"/>
            <a:ext cx="10515600" cy="5145192"/>
          </a:xfrm>
        </p:spPr>
        <p:txBody>
          <a:bodyPr>
            <a:normAutofit/>
          </a:bodyPr>
          <a:lstStyle/>
          <a:p>
            <a:r>
              <a:rPr lang="en-US" dirty="0"/>
              <a:t>Raw Sensations + Attention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Perception = Concepts + Hierarchies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Cognitive Webs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Behaviors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FEBD657-8709-3C6E-B462-8235E8C305F2}"/>
              </a:ext>
            </a:extLst>
          </p:cNvPr>
          <p:cNvSpPr/>
          <p:nvPr/>
        </p:nvSpPr>
        <p:spPr>
          <a:xfrm>
            <a:off x="1627094" y="2123160"/>
            <a:ext cx="443753" cy="847164"/>
          </a:xfrm>
          <a:prstGeom prst="downArrow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38549E07-118F-0EA9-4CE9-D4E78000347A}"/>
              </a:ext>
            </a:extLst>
          </p:cNvPr>
          <p:cNvSpPr/>
          <p:nvPr/>
        </p:nvSpPr>
        <p:spPr>
          <a:xfrm>
            <a:off x="1627094" y="3669567"/>
            <a:ext cx="443753" cy="847164"/>
          </a:xfrm>
          <a:prstGeom prst="downArrow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16B2A531-9363-F418-8ACF-6D87F59D66F5}"/>
              </a:ext>
            </a:extLst>
          </p:cNvPr>
          <p:cNvSpPr/>
          <p:nvPr/>
        </p:nvSpPr>
        <p:spPr>
          <a:xfrm>
            <a:off x="1627094" y="5213129"/>
            <a:ext cx="443753" cy="847164"/>
          </a:xfrm>
          <a:prstGeom prst="downArrow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642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32403-30A3-54FC-8B8D-22B43A915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Description automatically generated">
            <a:extLst>
              <a:ext uri="{FF2B5EF4-FFF2-40B4-BE49-F238E27FC236}">
                <a16:creationId xmlns:a16="http://schemas.microsoft.com/office/drawing/2014/main" id="{63E1FE20-F16F-C4E6-0169-71167DAA5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8"/>
          <a:stretch/>
        </p:blipFill>
        <p:spPr>
          <a:xfrm>
            <a:off x="196770" y="3429000"/>
            <a:ext cx="3935329" cy="26582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DC1AA8-5F8A-C779-1854-18D4AC7F5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Cognitive Process Ontology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98E3F-210B-8C33-4B05-B310FD99B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Ontology reflecting aspects of the intelligence cycle</a:t>
            </a:r>
          </a:p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14EA55-9C16-45FF-5297-9CCCEB8D4C3D}"/>
              </a:ext>
            </a:extLst>
          </p:cNvPr>
          <p:cNvSpPr/>
          <p:nvPr/>
        </p:nvSpPr>
        <p:spPr>
          <a:xfrm>
            <a:off x="2164434" y="5123960"/>
            <a:ext cx="898648" cy="96329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 descr="A diagram of a process&#10;&#10;Description automatically generated">
            <a:extLst>
              <a:ext uri="{FF2B5EF4-FFF2-40B4-BE49-F238E27FC236}">
                <a16:creationId xmlns:a16="http://schemas.microsoft.com/office/drawing/2014/main" id="{C0DDC0C6-F98E-AB13-93C5-8898A165B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99" y="2451578"/>
            <a:ext cx="7463888" cy="43439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0219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7CCEF-0A72-F710-8C95-67D38462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Arguments Ontology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908C63AB-2482-8EE5-4EAC-DBE10DA832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8"/>
          <a:stretch/>
        </p:blipFill>
        <p:spPr>
          <a:xfrm>
            <a:off x="196770" y="3429000"/>
            <a:ext cx="3935329" cy="265825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8DAB0C7-9F89-9697-DE67-A7193D1D8F27}"/>
              </a:ext>
            </a:extLst>
          </p:cNvPr>
          <p:cNvSpPr/>
          <p:nvPr/>
        </p:nvSpPr>
        <p:spPr>
          <a:xfrm>
            <a:off x="2164434" y="5123960"/>
            <a:ext cx="898648" cy="96329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Picture 8" descr="A diagram of a diagram&#10;&#10;Description automatically generated">
            <a:extLst>
              <a:ext uri="{FF2B5EF4-FFF2-40B4-BE49-F238E27FC236}">
                <a16:creationId xmlns:a16="http://schemas.microsoft.com/office/drawing/2014/main" id="{6B3C873C-01E4-57B8-DE0E-F64DD39B46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01" r="7007"/>
          <a:stretch/>
        </p:blipFill>
        <p:spPr>
          <a:xfrm>
            <a:off x="4880008" y="2018378"/>
            <a:ext cx="6699184" cy="44744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617FF3-F973-4148-15B8-4FD7891D6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Ontology reflecting </a:t>
            </a:r>
            <a:br>
              <a:rPr lang="en-US"/>
            </a:br>
            <a:r>
              <a:rPr lang="en-US"/>
              <a:t>arguments, evidence, </a:t>
            </a:r>
            <a:br>
              <a:rPr lang="en-US"/>
            </a:br>
            <a:r>
              <a:rPr lang="en-US"/>
              <a:t>and justification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31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7028A-C17A-6CDF-469B-32696D2F6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A4BD7-AB8B-6989-6379-9E8C1217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Arguments Ontology</a:t>
            </a: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21720BCD-3C04-D591-4993-AC348A870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71" t="5621" r="2294" b="3582"/>
          <a:stretch/>
        </p:blipFill>
        <p:spPr>
          <a:xfrm>
            <a:off x="4219401" y="2227197"/>
            <a:ext cx="7907704" cy="4225490"/>
          </a:xfrm>
          <a:ln>
            <a:noFill/>
          </a:ln>
        </p:spPr>
      </p:pic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8A8C07E3-5BFF-EE49-D89C-1BCBD32F65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008"/>
          <a:stretch/>
        </p:blipFill>
        <p:spPr>
          <a:xfrm>
            <a:off x="196770" y="3429000"/>
            <a:ext cx="3935329" cy="265825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373D671-0C82-6260-C93E-77CA555EB670}"/>
              </a:ext>
            </a:extLst>
          </p:cNvPr>
          <p:cNvSpPr/>
          <p:nvPr/>
        </p:nvSpPr>
        <p:spPr>
          <a:xfrm>
            <a:off x="2164434" y="5123960"/>
            <a:ext cx="898648" cy="96329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43881-2F02-65B1-A14C-F7062D6BC79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Ontology reflecting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arguments, evidence,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 justification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203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34A20-0ED9-0366-C78D-E21DDC096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3959-BF9D-7A21-5914-C789D9643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73C04-E95E-A4A2-AE7A-3C08E197A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93244" cy="5032375"/>
          </a:xfrm>
        </p:spPr>
        <p:txBody>
          <a:bodyPr/>
          <a:lstStyle/>
          <a:p>
            <a:r>
              <a:rPr lang="en-US"/>
              <a:t>Gather into small groups and reflect on the definitions presented </a:t>
            </a:r>
          </a:p>
          <a:p>
            <a:endParaRPr lang="en-US"/>
          </a:p>
          <a:p>
            <a:r>
              <a:rPr lang="en-US"/>
              <a:t>In light of your earlier research and the motivations I’ve given here, I would like to you investigate the plausibility of these definitions</a:t>
            </a:r>
          </a:p>
          <a:p>
            <a:pPr marL="0" indent="0">
              <a:buNone/>
            </a:pPr>
            <a:endParaRPr lang="en-US"/>
          </a:p>
          <a:p>
            <a:pPr marL="0" indent="0" algn="ctr">
              <a:buNone/>
            </a:pPr>
            <a:r>
              <a:rPr lang="en-US" b="1">
                <a:solidFill>
                  <a:srgbClr val="FF0000"/>
                </a:solidFill>
              </a:rPr>
              <a:t>Because they are </a:t>
            </a:r>
            <a:r>
              <a:rPr lang="en-US" b="1" i="1">
                <a:solidFill>
                  <a:srgbClr val="FF0000"/>
                </a:solidFill>
              </a:rPr>
              <a:t>definitions, </a:t>
            </a:r>
            <a:r>
              <a:rPr lang="en-US" b="1">
                <a:solidFill>
                  <a:srgbClr val="FF0000"/>
                </a:solidFill>
              </a:rPr>
              <a:t>the left-hand side of the “=</a:t>
            </a:r>
            <a:r>
              <a:rPr lang="en-US" b="1" baseline="-25000">
                <a:solidFill>
                  <a:srgbClr val="FF0000"/>
                </a:solidFill>
              </a:rPr>
              <a:t>def</a:t>
            </a:r>
            <a:r>
              <a:rPr lang="en-US" b="1">
                <a:solidFill>
                  <a:srgbClr val="FF0000"/>
                </a:solidFill>
              </a:rPr>
              <a:t>” accurately applies to some phenomena just in case the right-hand side does</a:t>
            </a:r>
          </a:p>
        </p:txBody>
      </p:sp>
    </p:spTree>
    <p:extLst>
      <p:ext uri="{BB962C8B-B14F-4D97-AF65-F5344CB8AC3E}">
        <p14:creationId xmlns:p14="http://schemas.microsoft.com/office/powerpoint/2010/main" val="1940890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10ACE-C177-5F3C-A01E-6FDF2D881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53" y="96252"/>
            <a:ext cx="11964202" cy="6670307"/>
          </a:xfrm>
        </p:spPr>
        <p:txBody>
          <a:bodyPr>
            <a:normAutofit fontScale="85000" lnSpcReduction="10000"/>
          </a:bodyPr>
          <a:lstStyle/>
          <a:p>
            <a:r>
              <a:rPr lang="en-US" i="1"/>
              <a:t>Measurement Information Content Entity </a:t>
            </a:r>
            <a:r>
              <a:rPr lang="en-US"/>
              <a:t>=</a:t>
            </a:r>
            <a:r>
              <a:rPr lang="en-US" baseline="-25000"/>
              <a:t>def</a:t>
            </a:r>
            <a:r>
              <a:rPr lang="en-US"/>
              <a:t> Descriptive Information Content Entity that describes the extent, dimensions, quantity, or quality of an Entity relative to some standard.</a:t>
            </a:r>
          </a:p>
          <a:p>
            <a:endParaRPr lang="en-US"/>
          </a:p>
          <a:p>
            <a:r>
              <a:rPr lang="en-US" i="1"/>
              <a:t>Confidence Value </a:t>
            </a:r>
            <a:r>
              <a:rPr lang="en-US"/>
              <a:t>=</a:t>
            </a:r>
            <a:r>
              <a:rPr lang="en-US" baseline="-25000"/>
              <a:t>def</a:t>
            </a:r>
            <a:r>
              <a:rPr lang="en-US"/>
              <a:t> Mental Quality that, when fused with a Cognitive Representation, determines the extent to which a Cognitive System operates as if Cognitive Representation is veridical.</a:t>
            </a:r>
          </a:p>
          <a:p>
            <a:endParaRPr lang="en-US"/>
          </a:p>
          <a:p>
            <a:r>
              <a:rPr lang="en-US" i="1"/>
              <a:t>Representation that is Believed </a:t>
            </a:r>
            <a:r>
              <a:rPr lang="en-US"/>
              <a:t>=</a:t>
            </a:r>
            <a:r>
              <a:rPr lang="en-US" baseline="-25000"/>
              <a:t>def</a:t>
            </a:r>
            <a:r>
              <a:rPr lang="en-US"/>
              <a:t> Cognitive Representation that is fused with a positive Confidence Value.</a:t>
            </a:r>
          </a:p>
          <a:p>
            <a:endParaRPr lang="en-US"/>
          </a:p>
          <a:p>
            <a:r>
              <a:rPr lang="en-US" i="1"/>
              <a:t>Act of Argument Creation </a:t>
            </a:r>
            <a:r>
              <a:rPr lang="en-US"/>
              <a:t>=</a:t>
            </a:r>
            <a:r>
              <a:rPr lang="en-US" baseline="-25000"/>
              <a:t>def</a:t>
            </a:r>
            <a:r>
              <a:rPr lang="en-US"/>
              <a:t> A language act in which an agent creates an argument by combining one or more statements to support a conclusion.</a:t>
            </a:r>
          </a:p>
          <a:p>
            <a:endParaRPr lang="en-US"/>
          </a:p>
          <a:p>
            <a:r>
              <a:rPr lang="en-US" i="1"/>
              <a:t>Act of Inferring </a:t>
            </a:r>
            <a:r>
              <a:rPr lang="en-US"/>
              <a:t>=</a:t>
            </a:r>
            <a:r>
              <a:rPr lang="en-US" baseline="-25000"/>
              <a:t>def</a:t>
            </a:r>
            <a:r>
              <a:rPr lang="en-US"/>
              <a:t> A language act in which an agent uses one or more statements to support, justify, entail, or assert the truth of another statement.</a:t>
            </a:r>
          </a:p>
          <a:p>
            <a:endParaRPr lang="en-US"/>
          </a:p>
          <a:p>
            <a:r>
              <a:rPr lang="en-US" i="1"/>
              <a:t>Act of Accepting </a:t>
            </a:r>
            <a:r>
              <a:rPr lang="en-US"/>
              <a:t>=</a:t>
            </a:r>
            <a:r>
              <a:rPr lang="en-US" baseline="-25000"/>
              <a:t>def</a:t>
            </a:r>
            <a:r>
              <a:rPr lang="en-US"/>
              <a:t> A language act in which a statement is stated implicitly or explicitly in a forceful or confident manner, which conveys to others that the agent of the language act believes or has confidence in the truth or accuracy of the statement. DECEPTION OLIVIA!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06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AE95E-FD06-F82C-70A1-AA181DDF3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EFD5-0489-0B66-B991-1195C4E7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Varieties of Failure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4A086-F4FE-1CBB-067E-50247DDB0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680"/>
            <a:ext cx="10515600" cy="5145192"/>
          </a:xfrm>
        </p:spPr>
        <p:txBody>
          <a:bodyPr>
            <a:normAutofit/>
          </a:bodyPr>
          <a:lstStyle/>
          <a:p>
            <a:r>
              <a:rPr lang="en-US" dirty="0"/>
              <a:t>Raw Sensations + Attention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Perception = Concepts + Hierarchies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Cognitive Webs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Behaviors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BA8586DA-5826-B7F7-8F68-C1A44D26ADF2}"/>
              </a:ext>
            </a:extLst>
          </p:cNvPr>
          <p:cNvSpPr/>
          <p:nvPr/>
        </p:nvSpPr>
        <p:spPr>
          <a:xfrm>
            <a:off x="1627094" y="2123160"/>
            <a:ext cx="443753" cy="847164"/>
          </a:xfrm>
          <a:prstGeom prst="downArrow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7A6E6D5E-D169-F052-F810-646920730DC3}"/>
              </a:ext>
            </a:extLst>
          </p:cNvPr>
          <p:cNvSpPr/>
          <p:nvPr/>
        </p:nvSpPr>
        <p:spPr>
          <a:xfrm>
            <a:off x="1627094" y="3669567"/>
            <a:ext cx="443753" cy="847164"/>
          </a:xfrm>
          <a:prstGeom prst="downArrow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A50E35A7-9904-60F5-F987-4BD1F57B1B52}"/>
              </a:ext>
            </a:extLst>
          </p:cNvPr>
          <p:cNvSpPr/>
          <p:nvPr/>
        </p:nvSpPr>
        <p:spPr>
          <a:xfrm>
            <a:off x="1627094" y="5213129"/>
            <a:ext cx="443753" cy="847164"/>
          </a:xfrm>
          <a:prstGeom prst="downArrow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Multiply 3">
            <a:extLst>
              <a:ext uri="{FF2B5EF4-FFF2-40B4-BE49-F238E27FC236}">
                <a16:creationId xmlns:a16="http://schemas.microsoft.com/office/drawing/2014/main" id="{875CA19C-EBAD-126D-AF46-19FA823F66BF}"/>
              </a:ext>
            </a:extLst>
          </p:cNvPr>
          <p:cNvSpPr/>
          <p:nvPr/>
        </p:nvSpPr>
        <p:spPr>
          <a:xfrm>
            <a:off x="4953000" y="1134800"/>
            <a:ext cx="1143000" cy="1411942"/>
          </a:xfrm>
          <a:prstGeom prst="mathMultiply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E4A61EEF-F804-D18D-4B1E-BBDBCB169DA9}"/>
              </a:ext>
            </a:extLst>
          </p:cNvPr>
          <p:cNvSpPr/>
          <p:nvPr/>
        </p:nvSpPr>
        <p:spPr>
          <a:xfrm>
            <a:off x="6262837" y="2681207"/>
            <a:ext cx="1143000" cy="1411942"/>
          </a:xfrm>
          <a:prstGeom prst="mathMultiply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41E703DE-F531-F6AB-BF06-2D6735037E6F}"/>
              </a:ext>
            </a:extLst>
          </p:cNvPr>
          <p:cNvSpPr/>
          <p:nvPr/>
        </p:nvSpPr>
        <p:spPr>
          <a:xfrm>
            <a:off x="3265801" y="4146077"/>
            <a:ext cx="1143000" cy="1411942"/>
          </a:xfrm>
          <a:prstGeom prst="mathMultiply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D5CF8540-FD1C-5469-5F8F-BC2FC047E4F6}"/>
              </a:ext>
            </a:extLst>
          </p:cNvPr>
          <p:cNvSpPr/>
          <p:nvPr/>
        </p:nvSpPr>
        <p:spPr>
          <a:xfrm>
            <a:off x="2541406" y="5636711"/>
            <a:ext cx="1143000" cy="1411942"/>
          </a:xfrm>
          <a:prstGeom prst="mathMultiply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CCEBA-E5BA-D5C1-AB7C-5B4FABD4F610}"/>
              </a:ext>
            </a:extLst>
          </p:cNvPr>
          <p:cNvSpPr txBox="1"/>
          <p:nvPr/>
        </p:nvSpPr>
        <p:spPr>
          <a:xfrm>
            <a:off x="6695152" y="1335033"/>
            <a:ext cx="46586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ATTENTION BLINDNESS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ILLUSIONS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112782-EA90-7A85-D082-975828DF1AF3}"/>
              </a:ext>
            </a:extLst>
          </p:cNvPr>
          <p:cNvSpPr/>
          <p:nvPr/>
        </p:nvSpPr>
        <p:spPr>
          <a:xfrm>
            <a:off x="7347718" y="2702020"/>
            <a:ext cx="359771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AVAILABILITY BIAS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ANCHOR BIAS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PRIMING EFFECTS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B67E47-DEBC-4282-9B71-7680C4F1A443}"/>
              </a:ext>
            </a:extLst>
          </p:cNvPr>
          <p:cNvSpPr/>
          <p:nvPr/>
        </p:nvSpPr>
        <p:spPr>
          <a:xfrm>
            <a:off x="6942143" y="4391170"/>
            <a:ext cx="416466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EPISTEMIC INERTIA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MOTIVATED REASONING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VALUE IGNORANCE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23C3E5-71C3-5E4B-0481-C01FAB3C63B4}"/>
              </a:ext>
            </a:extLst>
          </p:cNvPr>
          <p:cNvSpPr/>
          <p:nvPr/>
        </p:nvSpPr>
        <p:spPr>
          <a:xfrm>
            <a:off x="6969815" y="6016682"/>
            <a:ext cx="4136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BAD HABITS</a:t>
            </a:r>
          </a:p>
        </p:txBody>
      </p:sp>
    </p:spTree>
    <p:extLst>
      <p:ext uri="{BB962C8B-B14F-4D97-AF65-F5344CB8AC3E}">
        <p14:creationId xmlns:p14="http://schemas.microsoft.com/office/powerpoint/2010/main" val="574805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brain&#10;&#10;Description automatically generated">
            <a:extLst>
              <a:ext uri="{FF2B5EF4-FFF2-40B4-BE49-F238E27FC236}">
                <a16:creationId xmlns:a16="http://schemas.microsoft.com/office/drawing/2014/main" id="{402E568E-0404-5E83-96B3-A78752691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8200" y="1602592"/>
            <a:ext cx="7098506" cy="51212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BD5A56D-8732-CECF-8645-378BCEF2F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Cognitive Bias Codex (Wikipedia)</a:t>
            </a:r>
          </a:p>
        </p:txBody>
      </p:sp>
      <p:pic>
        <p:nvPicPr>
          <p:cNvPr id="21" name="Picture 20" descr="A diagram of a diagram&#10;&#10;Description automatically generated">
            <a:extLst>
              <a:ext uri="{FF2B5EF4-FFF2-40B4-BE49-F238E27FC236}">
                <a16:creationId xmlns:a16="http://schemas.microsoft.com/office/drawing/2014/main" id="{A56B0051-FB22-1848-D333-8382C5CC65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008"/>
          <a:stretch/>
        </p:blipFill>
        <p:spPr>
          <a:xfrm>
            <a:off x="196770" y="3429000"/>
            <a:ext cx="3935329" cy="26582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E84DA73-7167-929A-79D5-E82CE5945C92}"/>
              </a:ext>
            </a:extLst>
          </p:cNvPr>
          <p:cNvSpPr/>
          <p:nvPr/>
        </p:nvSpPr>
        <p:spPr>
          <a:xfrm>
            <a:off x="1421484" y="4571510"/>
            <a:ext cx="898648" cy="96329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59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FD9B1-2AF6-7C96-1E67-10177A6F5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49BE-C93A-49D1-5059-72E8BCA3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System 1 &amp; System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56E06-F8CD-1D19-7226-4AFF9D59D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8038"/>
          </a:xfrm>
        </p:spPr>
        <p:txBody>
          <a:bodyPr>
            <a:normAutofit/>
          </a:bodyPr>
          <a:lstStyle/>
          <a:p>
            <a:r>
              <a:rPr lang="en-US" dirty="0"/>
              <a:t>Generally speaking, we often provide </a:t>
            </a:r>
            <a:br>
              <a:rPr lang="en-US" dirty="0"/>
            </a:br>
            <a:r>
              <a:rPr lang="en-US" dirty="0"/>
              <a:t>intuitive responses to problems we </a:t>
            </a:r>
            <a:br>
              <a:rPr lang="en-US" dirty="0"/>
            </a:br>
            <a:r>
              <a:rPr lang="en-US" dirty="0"/>
              <a:t>experience in the real world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is true for </a:t>
            </a:r>
            <a:r>
              <a:rPr lang="en-US" i="1" dirty="0"/>
              <a:t>novel problems </a:t>
            </a:r>
            <a:r>
              <a:rPr lang="en-US" dirty="0"/>
              <a:t>and for </a:t>
            </a:r>
            <a:br>
              <a:rPr lang="en-US" dirty="0"/>
            </a:br>
            <a:r>
              <a:rPr lang="en-US" i="1" dirty="0"/>
              <a:t>analytic problems</a:t>
            </a:r>
          </a:p>
          <a:p>
            <a:endParaRPr lang="en-US" i="1" dirty="0"/>
          </a:p>
          <a:p>
            <a:r>
              <a:rPr lang="en-US" dirty="0"/>
              <a:t>The bat and ball puzzle is an analytic </a:t>
            </a:r>
            <a:br>
              <a:rPr lang="en-US" dirty="0"/>
            </a:br>
            <a:r>
              <a:rPr lang="en-US" dirty="0"/>
              <a:t>problem, requiring a precise answer with</a:t>
            </a:r>
            <a:br>
              <a:rPr lang="en-US" dirty="0"/>
            </a:br>
            <a:r>
              <a:rPr lang="en-US" dirty="0"/>
              <a:t>minimal room for error</a:t>
            </a:r>
          </a:p>
        </p:txBody>
      </p:sp>
      <p:pic>
        <p:nvPicPr>
          <p:cNvPr id="5" name="Picture 4" descr="A book cover with a pencil&#10;&#10;Description automatically generated">
            <a:extLst>
              <a:ext uri="{FF2B5EF4-FFF2-40B4-BE49-F238E27FC236}">
                <a16:creationId xmlns:a16="http://schemas.microsoft.com/office/drawing/2014/main" id="{41D14F68-71D1-D1B5-9165-3AFB9DB9A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37" y="216153"/>
            <a:ext cx="4401127" cy="646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78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brain&#10;&#10;Description automatically generated">
            <a:extLst>
              <a:ext uri="{FF2B5EF4-FFF2-40B4-BE49-F238E27FC236}">
                <a16:creationId xmlns:a16="http://schemas.microsoft.com/office/drawing/2014/main" id="{402E568E-0404-5E83-96B3-A78752691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4493" y="2693932"/>
            <a:ext cx="3444638" cy="26972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diagram of information on a white background&#10;&#10;Description automatically generated">
            <a:extLst>
              <a:ext uri="{FF2B5EF4-FFF2-40B4-BE49-F238E27FC236}">
                <a16:creationId xmlns:a16="http://schemas.microsoft.com/office/drawing/2014/main" id="{8BAEBD1C-FC47-F5F8-8979-300E56EC3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9" y="1783443"/>
            <a:ext cx="8241506" cy="47094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BD5A56D-8732-CECF-8645-378BCEF2F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Cognitive Bias Codex (Wikipedia)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8EBE3B-7F53-4AA8-11A0-BE1FD21516AD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8334375" y="1783443"/>
            <a:ext cx="2042437" cy="9104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9F85F7-2563-2938-F2CF-DAFDC3207E45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334375" y="5391149"/>
            <a:ext cx="2042437" cy="11017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082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34A20-0ED9-0366-C78D-E21DDC096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3959-BF9D-7A21-5914-C789D9643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73C04-E95E-A4A2-AE7A-3C08E197A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93244" cy="5032375"/>
          </a:xfrm>
        </p:spPr>
        <p:txBody>
          <a:bodyPr/>
          <a:lstStyle/>
          <a:p>
            <a:r>
              <a:rPr lang="en-US"/>
              <a:t>Gather into small groups and attempt to construct a definition of “bias” and/or nearby and related terms</a:t>
            </a:r>
          </a:p>
          <a:p>
            <a:endParaRPr lang="en-US"/>
          </a:p>
          <a:p>
            <a:r>
              <a:rPr lang="en-US"/>
              <a:t>Be sure to construct your definition(s) using the “A is a B that Cs” pattern</a:t>
            </a:r>
          </a:p>
          <a:p>
            <a:endParaRPr lang="en-US"/>
          </a:p>
          <a:p>
            <a:endParaRPr lang="en-US"/>
          </a:p>
          <a:p>
            <a:pPr marL="0" indent="0" algn="ctr">
              <a:buNone/>
            </a:pPr>
            <a:r>
              <a:rPr lang="en-US" b="1">
                <a:solidFill>
                  <a:srgbClr val="FF0000"/>
                </a:solidFill>
              </a:rPr>
              <a:t>B is the parent class under which A falls; C is the differentia that distinguishes A from all the sibling subclasses of B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 algn="ctr">
              <a:buNone/>
            </a:pPr>
            <a:endParaRPr 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024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84AF-AC15-4403-B9EF-FE7FF6D5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Descriptions/Challenges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66F04-D4A5-435B-ABAA-7A31D375E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60495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DESCRIPTIONS</a:t>
            </a:r>
          </a:p>
          <a:p>
            <a:r>
              <a:rPr lang="en-US" dirty="0"/>
              <a:t>System 1 &amp; System 2</a:t>
            </a:r>
          </a:p>
          <a:p>
            <a:r>
              <a:rPr lang="en-US" dirty="0"/>
              <a:t>Emotions &amp; Rationality </a:t>
            </a:r>
          </a:p>
          <a:p>
            <a:r>
              <a:rPr lang="en-US" dirty="0"/>
              <a:t>Model of Cognition</a:t>
            </a:r>
          </a:p>
          <a:p>
            <a:r>
              <a:rPr lang="en-US" dirty="0"/>
              <a:t>Syntax &amp; Semantics</a:t>
            </a:r>
          </a:p>
          <a:p>
            <a:r>
              <a:rPr lang="en-US" dirty="0"/>
              <a:t>Pattern Recognizers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AFEDD-1922-4CCD-9F9D-9621C428BE7B}"/>
              </a:ext>
            </a:extLst>
          </p:cNvPr>
          <p:cNvSpPr txBox="1">
            <a:spLocks/>
          </p:cNvSpPr>
          <p:nvPr/>
        </p:nvSpPr>
        <p:spPr>
          <a:xfrm>
            <a:off x="6593305" y="1825625"/>
            <a:ext cx="47604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CHALLENGES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Attention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Memory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Stress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Cognitive Bias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Statistical Bias</a:t>
            </a:r>
          </a:p>
        </p:txBody>
      </p:sp>
    </p:spTree>
    <p:extLst>
      <p:ext uri="{BB962C8B-B14F-4D97-AF65-F5344CB8AC3E}">
        <p14:creationId xmlns:p14="http://schemas.microsoft.com/office/powerpoint/2010/main" val="26716697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84AF-AC15-4403-B9EF-FE7FF6D5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Descriptions/Challenges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66F04-D4A5-435B-ABAA-7A31D375E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60495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DESCRIPTIONS</a:t>
            </a:r>
          </a:p>
          <a:p>
            <a:r>
              <a:rPr lang="en-US" dirty="0">
                <a:solidFill>
                  <a:srgbClr val="FF0000"/>
                </a:solidFill>
              </a:rPr>
              <a:t>System 1 &amp; System 2</a:t>
            </a:r>
          </a:p>
          <a:p>
            <a:r>
              <a:rPr lang="en-US" dirty="0"/>
              <a:t>Emotions &amp; Rationality </a:t>
            </a:r>
          </a:p>
          <a:p>
            <a:r>
              <a:rPr lang="en-US" dirty="0"/>
              <a:t>Model of Cognition</a:t>
            </a:r>
          </a:p>
          <a:p>
            <a:r>
              <a:rPr lang="en-US" dirty="0"/>
              <a:t>Syntax &amp; Semantics</a:t>
            </a:r>
          </a:p>
          <a:p>
            <a:r>
              <a:rPr lang="en-US" dirty="0"/>
              <a:t>Pattern Recognizers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AFEDD-1922-4CCD-9F9D-9621C428BE7B}"/>
              </a:ext>
            </a:extLst>
          </p:cNvPr>
          <p:cNvSpPr txBox="1">
            <a:spLocks/>
          </p:cNvSpPr>
          <p:nvPr/>
        </p:nvSpPr>
        <p:spPr>
          <a:xfrm>
            <a:off x="6593305" y="1825625"/>
            <a:ext cx="47604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CHALLENGES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Attention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Memory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Stress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Cognitive Bias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Statistical Bias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772C2-9BDA-4032-8441-1659EAD913E5}"/>
              </a:ext>
            </a:extLst>
          </p:cNvPr>
          <p:cNvSpPr txBox="1"/>
          <p:nvPr/>
        </p:nvSpPr>
        <p:spPr>
          <a:xfrm>
            <a:off x="2206787" y="5627200"/>
            <a:ext cx="8773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FAST AND SLOW THINKING</a:t>
            </a:r>
          </a:p>
        </p:txBody>
      </p:sp>
    </p:spTree>
    <p:extLst>
      <p:ext uri="{BB962C8B-B14F-4D97-AF65-F5344CB8AC3E}">
        <p14:creationId xmlns:p14="http://schemas.microsoft.com/office/powerpoint/2010/main" val="3027363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84AF-AC15-4403-B9EF-FE7FF6D5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Descriptions/Challenges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66F04-D4A5-435B-ABAA-7A31D375E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60495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DESCRIPTIONS</a:t>
            </a:r>
          </a:p>
          <a:p>
            <a:r>
              <a:rPr lang="en-US" dirty="0"/>
              <a:t>System 1 &amp; System 2</a:t>
            </a:r>
          </a:p>
          <a:p>
            <a:r>
              <a:rPr lang="en-US" dirty="0">
                <a:solidFill>
                  <a:srgbClr val="FF0000"/>
                </a:solidFill>
              </a:rPr>
              <a:t>Emotions &amp; Rationality </a:t>
            </a:r>
          </a:p>
          <a:p>
            <a:r>
              <a:rPr lang="en-US" dirty="0"/>
              <a:t>Model of Cognition</a:t>
            </a:r>
          </a:p>
          <a:p>
            <a:r>
              <a:rPr lang="en-US" dirty="0"/>
              <a:t>Syntax &amp; Semantics</a:t>
            </a:r>
          </a:p>
          <a:p>
            <a:r>
              <a:rPr lang="en-US" dirty="0"/>
              <a:t>Pattern Recognizers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AFEDD-1922-4CCD-9F9D-9621C428BE7B}"/>
              </a:ext>
            </a:extLst>
          </p:cNvPr>
          <p:cNvSpPr txBox="1">
            <a:spLocks/>
          </p:cNvSpPr>
          <p:nvPr/>
        </p:nvSpPr>
        <p:spPr>
          <a:xfrm>
            <a:off x="6593305" y="1825625"/>
            <a:ext cx="47604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CHALLENGES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Attention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Memory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Stress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Cognitive Bias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Statistical Bias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34DA11-4D06-4707-A9F3-1372250BFB0A}"/>
              </a:ext>
            </a:extLst>
          </p:cNvPr>
          <p:cNvSpPr txBox="1"/>
          <p:nvPr/>
        </p:nvSpPr>
        <p:spPr>
          <a:xfrm>
            <a:off x="838200" y="5610506"/>
            <a:ext cx="101096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VALENCE NEEDED TO CALCULATE</a:t>
            </a:r>
          </a:p>
        </p:txBody>
      </p:sp>
    </p:spTree>
    <p:extLst>
      <p:ext uri="{BB962C8B-B14F-4D97-AF65-F5344CB8AC3E}">
        <p14:creationId xmlns:p14="http://schemas.microsoft.com/office/powerpoint/2010/main" val="323022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84AF-AC15-4403-B9EF-FE7FF6D5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Descriptions/Challenges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66F04-D4A5-435B-ABAA-7A31D375E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60495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DESCRIPTIONS</a:t>
            </a:r>
          </a:p>
          <a:p>
            <a:r>
              <a:rPr lang="en-US" dirty="0"/>
              <a:t>System 1 &amp; System 2</a:t>
            </a:r>
          </a:p>
          <a:p>
            <a:r>
              <a:rPr lang="en-US" dirty="0"/>
              <a:t>Emotions &amp; Rationality </a:t>
            </a:r>
          </a:p>
          <a:p>
            <a:r>
              <a:rPr lang="en-US" dirty="0">
                <a:solidFill>
                  <a:srgbClr val="FF0000"/>
                </a:solidFill>
              </a:rPr>
              <a:t>Model of Cognition</a:t>
            </a:r>
          </a:p>
          <a:p>
            <a:r>
              <a:rPr lang="en-US" dirty="0"/>
              <a:t>Syntax &amp; Semantics</a:t>
            </a:r>
          </a:p>
          <a:p>
            <a:r>
              <a:rPr lang="en-US" dirty="0"/>
              <a:t>Pattern Recognizers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AFEDD-1922-4CCD-9F9D-9621C428BE7B}"/>
              </a:ext>
            </a:extLst>
          </p:cNvPr>
          <p:cNvSpPr txBox="1">
            <a:spLocks/>
          </p:cNvSpPr>
          <p:nvPr/>
        </p:nvSpPr>
        <p:spPr>
          <a:xfrm>
            <a:off x="6593305" y="1825625"/>
            <a:ext cx="47604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CHALLENGES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Attention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Memory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Stress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Cognitive Bias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Statistical Bias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82505-D0EE-432A-9B4A-7BB82157608A}"/>
              </a:ext>
            </a:extLst>
          </p:cNvPr>
          <p:cNvSpPr txBox="1"/>
          <p:nvPr/>
        </p:nvSpPr>
        <p:spPr>
          <a:xfrm>
            <a:off x="1939141" y="5646017"/>
            <a:ext cx="7319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INPUT, HIERARCHY, WEB</a:t>
            </a:r>
          </a:p>
        </p:txBody>
      </p:sp>
    </p:spTree>
    <p:extLst>
      <p:ext uri="{BB962C8B-B14F-4D97-AF65-F5344CB8AC3E}">
        <p14:creationId xmlns:p14="http://schemas.microsoft.com/office/powerpoint/2010/main" val="3760194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84AF-AC15-4403-B9EF-FE7FF6D5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Descriptions/Challenges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66F04-D4A5-435B-ABAA-7A31D375E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60495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DESCRIPTIONS</a:t>
            </a:r>
          </a:p>
          <a:p>
            <a:r>
              <a:rPr lang="en-US" dirty="0"/>
              <a:t>System 1 &amp; System 2</a:t>
            </a:r>
          </a:p>
          <a:p>
            <a:r>
              <a:rPr lang="en-US" dirty="0"/>
              <a:t>Emotions &amp; Rationality </a:t>
            </a:r>
          </a:p>
          <a:p>
            <a:r>
              <a:rPr lang="en-US" dirty="0"/>
              <a:t>Model of Cognition</a:t>
            </a:r>
          </a:p>
          <a:p>
            <a:r>
              <a:rPr lang="en-US" dirty="0">
                <a:solidFill>
                  <a:srgbClr val="FF0000"/>
                </a:solidFill>
              </a:rPr>
              <a:t>Syntax &amp; Semantics</a:t>
            </a:r>
          </a:p>
          <a:p>
            <a:r>
              <a:rPr lang="en-US" dirty="0"/>
              <a:t>Pattern Recognizers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AFEDD-1922-4CCD-9F9D-9621C428BE7B}"/>
              </a:ext>
            </a:extLst>
          </p:cNvPr>
          <p:cNvSpPr txBox="1">
            <a:spLocks/>
          </p:cNvSpPr>
          <p:nvPr/>
        </p:nvSpPr>
        <p:spPr>
          <a:xfrm>
            <a:off x="6593305" y="1825625"/>
            <a:ext cx="47604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CHALLENGES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Attention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Memory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Stress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Cognitive Bias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Statistical Bias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45635-FABD-4F4A-B5E8-188734AC7C06}"/>
              </a:ext>
            </a:extLst>
          </p:cNvPr>
          <p:cNvSpPr txBox="1"/>
          <p:nvPr/>
        </p:nvSpPr>
        <p:spPr>
          <a:xfrm>
            <a:off x="1709482" y="5637139"/>
            <a:ext cx="8773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ABSTRACTION &amp; REFERENCE</a:t>
            </a:r>
          </a:p>
        </p:txBody>
      </p:sp>
    </p:spTree>
    <p:extLst>
      <p:ext uri="{BB962C8B-B14F-4D97-AF65-F5344CB8AC3E}">
        <p14:creationId xmlns:p14="http://schemas.microsoft.com/office/powerpoint/2010/main" val="2589032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84AF-AC15-4403-B9EF-FE7FF6D5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Descriptions/Challenges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66F04-D4A5-435B-ABAA-7A31D375E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3822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DESCRIPTIONS</a:t>
            </a:r>
          </a:p>
          <a:p>
            <a:r>
              <a:rPr lang="en-US" dirty="0"/>
              <a:t>System 1 &amp; System 2</a:t>
            </a:r>
          </a:p>
          <a:p>
            <a:r>
              <a:rPr lang="en-US" dirty="0"/>
              <a:t>Emotions &amp; Rationality </a:t>
            </a:r>
          </a:p>
          <a:p>
            <a:r>
              <a:rPr lang="en-US" dirty="0"/>
              <a:t>Model of Cognition</a:t>
            </a:r>
          </a:p>
          <a:p>
            <a:r>
              <a:rPr lang="en-US" dirty="0"/>
              <a:t>Syntax &amp; Semantics</a:t>
            </a:r>
          </a:p>
          <a:p>
            <a:r>
              <a:rPr lang="en-US" dirty="0">
                <a:solidFill>
                  <a:srgbClr val="FF0000"/>
                </a:solidFill>
              </a:rPr>
              <a:t>Pattern Recognizers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AFEDD-1922-4CCD-9F9D-9621C428BE7B}"/>
              </a:ext>
            </a:extLst>
          </p:cNvPr>
          <p:cNvSpPr txBox="1">
            <a:spLocks/>
          </p:cNvSpPr>
          <p:nvPr/>
        </p:nvSpPr>
        <p:spPr>
          <a:xfrm>
            <a:off x="6593305" y="1825625"/>
            <a:ext cx="47604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CHALLENGES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Attention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Memory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Stress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Cognitive Bias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Statistical Bias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B39B3C-0D9B-4DC2-A65C-202B2798CE32}"/>
              </a:ext>
            </a:extLst>
          </p:cNvPr>
          <p:cNvSpPr txBox="1"/>
          <p:nvPr/>
        </p:nvSpPr>
        <p:spPr>
          <a:xfrm>
            <a:off x="1709482" y="5646017"/>
            <a:ext cx="8773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FIRE IS HOT, RIGHT?! RIGHT.</a:t>
            </a:r>
          </a:p>
        </p:txBody>
      </p:sp>
    </p:spTree>
    <p:extLst>
      <p:ext uri="{BB962C8B-B14F-4D97-AF65-F5344CB8AC3E}">
        <p14:creationId xmlns:p14="http://schemas.microsoft.com/office/powerpoint/2010/main" val="2956735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84AF-AC15-4403-B9EF-FE7FF6D5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Descriptions/Challenges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66F04-D4A5-435B-ABAA-7A31D375E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4631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DESCRIPTIONS</a:t>
            </a:r>
          </a:p>
          <a:p>
            <a:r>
              <a:rPr lang="en-US" dirty="0"/>
              <a:t>System 1 &amp; System 2</a:t>
            </a:r>
          </a:p>
          <a:p>
            <a:r>
              <a:rPr lang="en-US" dirty="0"/>
              <a:t>Emotions &amp; Rationality </a:t>
            </a:r>
          </a:p>
          <a:p>
            <a:r>
              <a:rPr lang="en-US" dirty="0"/>
              <a:t>Model of Cognition</a:t>
            </a:r>
          </a:p>
          <a:p>
            <a:r>
              <a:rPr lang="en-US" dirty="0"/>
              <a:t>Syntax &amp; Semantics</a:t>
            </a:r>
          </a:p>
          <a:p>
            <a:r>
              <a:rPr lang="en-US" dirty="0"/>
              <a:t>Pattern Recognizers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AFEDD-1922-4CCD-9F9D-9621C428BE7B}"/>
              </a:ext>
            </a:extLst>
          </p:cNvPr>
          <p:cNvSpPr txBox="1">
            <a:spLocks/>
          </p:cNvSpPr>
          <p:nvPr/>
        </p:nvSpPr>
        <p:spPr>
          <a:xfrm>
            <a:off x="6593305" y="1825625"/>
            <a:ext cx="47604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CHALLENGES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Attention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Memory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Stress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Cognitive Bias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Statistical Bias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56819-22E7-4895-ABB7-3EF08A0135CC}"/>
              </a:ext>
            </a:extLst>
          </p:cNvPr>
          <p:cNvSpPr txBox="1"/>
          <p:nvPr/>
        </p:nvSpPr>
        <p:spPr>
          <a:xfrm>
            <a:off x="1186649" y="5622358"/>
            <a:ext cx="9818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CAN ONLY ATTEND TO SO MUCH</a:t>
            </a:r>
          </a:p>
        </p:txBody>
      </p:sp>
    </p:spTree>
    <p:extLst>
      <p:ext uri="{BB962C8B-B14F-4D97-AF65-F5344CB8AC3E}">
        <p14:creationId xmlns:p14="http://schemas.microsoft.com/office/powerpoint/2010/main" val="2484358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84AF-AC15-4403-B9EF-FE7FF6D5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Descriptions/Challenges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66F04-D4A5-435B-ABAA-7A31D375E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3822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DESCRIPTIONS</a:t>
            </a:r>
          </a:p>
          <a:p>
            <a:r>
              <a:rPr lang="en-US" dirty="0"/>
              <a:t>System 1 &amp; System 2</a:t>
            </a:r>
          </a:p>
          <a:p>
            <a:r>
              <a:rPr lang="en-US" dirty="0"/>
              <a:t>Emotions &amp; Rationality </a:t>
            </a:r>
          </a:p>
          <a:p>
            <a:r>
              <a:rPr lang="en-US" dirty="0"/>
              <a:t>Model of Cognition</a:t>
            </a:r>
          </a:p>
          <a:p>
            <a:r>
              <a:rPr lang="en-US" dirty="0"/>
              <a:t>Syntax &amp; Semantics</a:t>
            </a:r>
          </a:p>
          <a:p>
            <a:r>
              <a:rPr lang="en-US" dirty="0"/>
              <a:t>Pattern Recognizers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AFEDD-1922-4CCD-9F9D-9621C428BE7B}"/>
              </a:ext>
            </a:extLst>
          </p:cNvPr>
          <p:cNvSpPr txBox="1">
            <a:spLocks/>
          </p:cNvSpPr>
          <p:nvPr/>
        </p:nvSpPr>
        <p:spPr>
          <a:xfrm>
            <a:off x="6593305" y="1825625"/>
            <a:ext cx="47604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CHALLENGES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Attention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Memory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Stress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Cognitive Bias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Statistical Bias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FC323-8F41-401B-B9AE-344DDA677AA0}"/>
              </a:ext>
            </a:extLst>
          </p:cNvPr>
          <p:cNvSpPr txBox="1"/>
          <p:nvPr/>
        </p:nvSpPr>
        <p:spPr>
          <a:xfrm>
            <a:off x="1709482" y="5654894"/>
            <a:ext cx="8773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SHORT, LONG, EPISODIC, 7+-</a:t>
            </a:r>
          </a:p>
        </p:txBody>
      </p:sp>
    </p:spTree>
    <p:extLst>
      <p:ext uri="{BB962C8B-B14F-4D97-AF65-F5344CB8AC3E}">
        <p14:creationId xmlns:p14="http://schemas.microsoft.com/office/powerpoint/2010/main" val="855263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38A7-75DA-4C56-AF7B-9D2EB0251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48802-0F98-480F-8264-7DADD5A21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09852" cy="489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Albert and Bernard want to know Cheryl’s birthday. She gives them 10 possible dates: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May 15, May 16, May 19, June 17, June 18, July 14, July 16, August 14, August 15, and  August 17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Cheryl then tells Albert the month and tells Bernard the day.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Albert</a:t>
            </a:r>
            <a:r>
              <a:rPr lang="en-US" dirty="0"/>
              <a:t>: “I don't know Cheryl's birthday; I know Bernard doesn’t know.”</a:t>
            </a:r>
            <a:br>
              <a:rPr lang="en-US" dirty="0"/>
            </a:br>
            <a:r>
              <a:rPr lang="en-US" b="1" dirty="0"/>
              <a:t>Bernard</a:t>
            </a:r>
            <a:r>
              <a:rPr lang="en-US" dirty="0"/>
              <a:t>: “At first I didn't know, but I know now.” </a:t>
            </a:r>
            <a:br>
              <a:rPr lang="en-US" dirty="0"/>
            </a:br>
            <a:r>
              <a:rPr lang="en-US" b="1" dirty="0"/>
              <a:t>Albert</a:t>
            </a:r>
            <a:r>
              <a:rPr lang="en-US" dirty="0"/>
              <a:t>: “Now I know!”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6B4E2-108C-4CDB-B300-DD35EAB037C9}"/>
              </a:ext>
            </a:extLst>
          </p:cNvPr>
          <p:cNvSpPr txBox="1"/>
          <p:nvPr/>
        </p:nvSpPr>
        <p:spPr>
          <a:xfrm>
            <a:off x="8536267" y="5784564"/>
            <a:ext cx="2565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WHEN?!</a:t>
            </a:r>
          </a:p>
        </p:txBody>
      </p:sp>
    </p:spTree>
    <p:extLst>
      <p:ext uri="{BB962C8B-B14F-4D97-AF65-F5344CB8AC3E}">
        <p14:creationId xmlns:p14="http://schemas.microsoft.com/office/powerpoint/2010/main" val="1753604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3750E-2E1E-4A5A-B55D-483CC292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FA1AF-40E8-4CA0-B83F-5684776CE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We’re able to remember without much difficulty about 7 random items, plus or minus 2</a:t>
            </a:r>
          </a:p>
          <a:p>
            <a:endParaRPr lang="en-US" dirty="0"/>
          </a:p>
          <a:p>
            <a:r>
              <a:rPr lang="en-US" dirty="0"/>
              <a:t>Try to remember this string of numbers: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314159265358978</a:t>
            </a:r>
          </a:p>
        </p:txBody>
      </p:sp>
    </p:spTree>
    <p:extLst>
      <p:ext uri="{BB962C8B-B14F-4D97-AF65-F5344CB8AC3E}">
        <p14:creationId xmlns:p14="http://schemas.microsoft.com/office/powerpoint/2010/main" val="22465175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3750E-2E1E-4A5A-B55D-483CC292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FA1AF-40E8-4CA0-B83F-5684776CE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We’re able to remember without much difficulty about 7 random items, plus or minus 2</a:t>
            </a:r>
          </a:p>
          <a:p>
            <a:endParaRPr lang="en-US" dirty="0"/>
          </a:p>
          <a:p>
            <a:r>
              <a:rPr lang="en-US" dirty="0"/>
              <a:t>Try to remember this string of numbers: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CAN YOU RECITE THE STRING?</a:t>
            </a:r>
          </a:p>
        </p:txBody>
      </p:sp>
    </p:spTree>
    <p:extLst>
      <p:ext uri="{BB962C8B-B14F-4D97-AF65-F5344CB8AC3E}">
        <p14:creationId xmlns:p14="http://schemas.microsoft.com/office/powerpoint/2010/main" val="10767075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3750E-2E1E-4A5A-B55D-483CC292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FA1AF-40E8-4CA0-B83F-5684776CE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We’re able to remember without much difficulty about 7 random items, plus or minus 2</a:t>
            </a:r>
          </a:p>
          <a:p>
            <a:endParaRPr lang="en-US" dirty="0"/>
          </a:p>
          <a:p>
            <a:r>
              <a:rPr lang="en-US" dirty="0"/>
              <a:t>Try to remember this string of numbers: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246 9878 9923 765</a:t>
            </a:r>
          </a:p>
        </p:txBody>
      </p:sp>
    </p:spTree>
    <p:extLst>
      <p:ext uri="{BB962C8B-B14F-4D97-AF65-F5344CB8AC3E}">
        <p14:creationId xmlns:p14="http://schemas.microsoft.com/office/powerpoint/2010/main" val="36944161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3750E-2E1E-4A5A-B55D-483CC292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FA1AF-40E8-4CA0-B83F-5684776CE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We’re able to remember without much difficulty about 7 random items, plus or minus 2</a:t>
            </a:r>
          </a:p>
          <a:p>
            <a:endParaRPr lang="en-US" dirty="0"/>
          </a:p>
          <a:p>
            <a:r>
              <a:rPr lang="en-US" dirty="0"/>
              <a:t>Try to remember this string of numbers: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CAN YOU RECITE THE STRING?</a:t>
            </a:r>
          </a:p>
        </p:txBody>
      </p:sp>
    </p:spTree>
    <p:extLst>
      <p:ext uri="{BB962C8B-B14F-4D97-AF65-F5344CB8AC3E}">
        <p14:creationId xmlns:p14="http://schemas.microsoft.com/office/powerpoint/2010/main" val="24005057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3750E-2E1E-4A5A-B55D-483CC292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FA1AF-40E8-4CA0-B83F-5684776CE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3045"/>
          </a:xfrm>
        </p:spPr>
        <p:txBody>
          <a:bodyPr>
            <a:normAutofit/>
          </a:bodyPr>
          <a:lstStyle/>
          <a:p>
            <a:r>
              <a:rPr lang="en-US" dirty="0"/>
              <a:t>Try to remember this string of numbers: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246 9878 9923 765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These groupings become the new ‘items’ to remember</a:t>
            </a:r>
          </a:p>
          <a:p>
            <a:endParaRPr lang="en-US" dirty="0"/>
          </a:p>
          <a:p>
            <a:r>
              <a:rPr lang="en-US" dirty="0"/>
              <a:t>Examples: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Phone Number – 1-234-567-8901</a:t>
            </a:r>
          </a:p>
          <a:p>
            <a:pPr lvl="1"/>
            <a:r>
              <a:rPr lang="en-US" dirty="0"/>
              <a:t>Social Security Number – 123-45-6789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CB92D2A-19E8-4B24-83CA-D0FB3B400B1F}"/>
              </a:ext>
            </a:extLst>
          </p:cNvPr>
          <p:cNvSpPr/>
          <p:nvPr/>
        </p:nvSpPr>
        <p:spPr>
          <a:xfrm rot="5400000">
            <a:off x="4960951" y="3170996"/>
            <a:ext cx="154251" cy="541538"/>
          </a:xfrm>
          <a:prstGeom prst="righ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F6A13223-A3B3-4815-BA82-5CF8FACEAE7D}"/>
              </a:ext>
            </a:extLst>
          </p:cNvPr>
          <p:cNvSpPr/>
          <p:nvPr/>
        </p:nvSpPr>
        <p:spPr>
          <a:xfrm rot="5400000">
            <a:off x="5629183" y="3134557"/>
            <a:ext cx="150917" cy="611082"/>
          </a:xfrm>
          <a:prstGeom prst="righ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1CD161D4-B1C1-4943-BD7D-11FCB922F128}"/>
              </a:ext>
            </a:extLst>
          </p:cNvPr>
          <p:cNvSpPr/>
          <p:nvPr/>
        </p:nvSpPr>
        <p:spPr>
          <a:xfrm rot="5400000">
            <a:off x="6394142" y="3123459"/>
            <a:ext cx="150917" cy="611082"/>
          </a:xfrm>
          <a:prstGeom prst="righ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E43799FC-264C-4619-B577-28F7E5709DD8}"/>
              </a:ext>
            </a:extLst>
          </p:cNvPr>
          <p:cNvSpPr/>
          <p:nvPr/>
        </p:nvSpPr>
        <p:spPr>
          <a:xfrm rot="5400000">
            <a:off x="7073282" y="3205947"/>
            <a:ext cx="150920" cy="439448"/>
          </a:xfrm>
          <a:prstGeom prst="righ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063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B44EAEA-94F3-4ED2-821D-4D184314AF99}"/>
              </a:ext>
            </a:extLst>
          </p:cNvPr>
          <p:cNvGrpSpPr/>
          <p:nvPr/>
        </p:nvGrpSpPr>
        <p:grpSpPr>
          <a:xfrm>
            <a:off x="127986" y="2663939"/>
            <a:ext cx="2158199" cy="3723545"/>
            <a:chOff x="838199" y="2033624"/>
            <a:chExt cx="2158199" cy="3723545"/>
          </a:xfrm>
        </p:grpSpPr>
        <p:pic>
          <p:nvPicPr>
            <p:cNvPr id="1028" name="Picture 4" descr="René Descartes - Wikipedia">
              <a:extLst>
                <a:ext uri="{FF2B5EF4-FFF2-40B4-BE49-F238E27FC236}">
                  <a16:creationId xmlns:a16="http://schemas.microsoft.com/office/drawing/2014/main" id="{5E106350-7978-4F03-8A9E-FD2E7C4F0C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199" y="3115225"/>
              <a:ext cx="2158199" cy="2641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93AE29-1CB6-46CD-8DEE-5FCBDC34367E}"/>
                </a:ext>
              </a:extLst>
            </p:cNvPr>
            <p:cNvSpPr txBox="1"/>
            <p:nvPr/>
          </p:nvSpPr>
          <p:spPr>
            <a:xfrm>
              <a:off x="1385037" y="2033624"/>
              <a:ext cx="1064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Descartes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195E326-2CEF-442E-AEFA-0158590AD52E}"/>
                </a:ext>
              </a:extLst>
            </p:cNvPr>
            <p:cNvCxnSpPr>
              <a:cxnSpLocks/>
            </p:cNvCxnSpPr>
            <p:nvPr/>
          </p:nvCxnSpPr>
          <p:spPr>
            <a:xfrm>
              <a:off x="1899263" y="2402956"/>
              <a:ext cx="1" cy="63835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French Town, 16th Century Painting by Granger">
            <a:extLst>
              <a:ext uri="{FF2B5EF4-FFF2-40B4-BE49-F238E27FC236}">
                <a16:creationId xmlns:a16="http://schemas.microsoft.com/office/drawing/2014/main" id="{94D05758-9AC0-4C51-A038-676C1547D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585" y="550417"/>
            <a:ext cx="9687416" cy="630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806E5F-3AE4-4657-94FB-CFD03295A99E}"/>
              </a:ext>
            </a:extLst>
          </p:cNvPr>
          <p:cNvSpPr txBox="1"/>
          <p:nvPr/>
        </p:nvSpPr>
        <p:spPr>
          <a:xfrm>
            <a:off x="400197" y="621437"/>
            <a:ext cx="161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French Townies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3985D5-18ED-45DD-9598-C09A38457577}"/>
              </a:ext>
            </a:extLst>
          </p:cNvPr>
          <p:cNvCxnSpPr>
            <a:cxnSpLocks/>
          </p:cNvCxnSpPr>
          <p:nvPr/>
        </p:nvCxnSpPr>
        <p:spPr>
          <a:xfrm>
            <a:off x="1164805" y="1027726"/>
            <a:ext cx="1230580" cy="675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989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né Descartes - Wikipedia">
            <a:extLst>
              <a:ext uri="{FF2B5EF4-FFF2-40B4-BE49-F238E27FC236}">
                <a16:creationId xmlns:a16="http://schemas.microsoft.com/office/drawing/2014/main" id="{5E106350-7978-4F03-8A9E-FD2E7C4F0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86" y="3745540"/>
            <a:ext cx="2158199" cy="26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nch Town, 16th Century Painting by Granger">
            <a:extLst>
              <a:ext uri="{FF2B5EF4-FFF2-40B4-BE49-F238E27FC236}">
                <a16:creationId xmlns:a16="http://schemas.microsoft.com/office/drawing/2014/main" id="{94D05758-9AC0-4C51-A038-676C1547D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585" y="550417"/>
            <a:ext cx="9687416" cy="630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Speech">
            <a:extLst>
              <a:ext uri="{FF2B5EF4-FFF2-40B4-BE49-F238E27FC236}">
                <a16:creationId xmlns:a16="http://schemas.microsoft.com/office/drawing/2014/main" id="{1A346722-A12C-4AE1-9477-E01CC10BD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0414" y="1797405"/>
            <a:ext cx="2304496" cy="23044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66A0C3-B6DD-42B2-A825-36B42FB207EB}"/>
              </a:ext>
            </a:extLst>
          </p:cNvPr>
          <p:cNvSpPr txBox="1"/>
          <p:nvPr/>
        </p:nvSpPr>
        <p:spPr>
          <a:xfrm>
            <a:off x="458944" y="2580321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Sacre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bleu! </a:t>
            </a:r>
          </a:p>
        </p:txBody>
      </p:sp>
    </p:spTree>
    <p:extLst>
      <p:ext uri="{BB962C8B-B14F-4D97-AF65-F5344CB8AC3E}">
        <p14:creationId xmlns:p14="http://schemas.microsoft.com/office/powerpoint/2010/main" val="29130714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chine generated alternative text:&#10;You're all, like, &#10;part of a grid, &#10;man! ">
            <a:extLst>
              <a:ext uri="{FF2B5EF4-FFF2-40B4-BE49-F238E27FC236}">
                <a16:creationId xmlns:a16="http://schemas.microsoft.com/office/drawing/2014/main" id="{E06DBF23-B501-49E7-93A7-87D12C15E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90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3101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DA722-FCAB-B0AD-E32C-1945F65A9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23788-D6BB-B486-F05F-DC0ACFBB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&amp; Conquer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CBA4C-126F-1CFB-DF72-5709935D2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divide-and-conquer</a:t>
            </a:r>
            <a:r>
              <a:rPr lang="en-US" dirty="0"/>
              <a:t> heuristic allows us to break down complex information into digestible parts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Drawing Techniques - Victoria and Albert Museum">
            <a:extLst>
              <a:ext uri="{FF2B5EF4-FFF2-40B4-BE49-F238E27FC236}">
                <a16:creationId xmlns:a16="http://schemas.microsoft.com/office/drawing/2014/main" id="{55070AFC-14FA-EBF8-8B9A-86E92BBB3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t="7897" r="26009" b="22329"/>
          <a:stretch/>
        </p:blipFill>
        <p:spPr bwMode="auto">
          <a:xfrm>
            <a:off x="2933398" y="3282014"/>
            <a:ext cx="2976375" cy="250666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ree Printable Color by Number Coloring Pages - Best Coloring ...">
            <a:extLst>
              <a:ext uri="{FF2B5EF4-FFF2-40B4-BE49-F238E27FC236}">
                <a16:creationId xmlns:a16="http://schemas.microsoft.com/office/drawing/2014/main" id="{6301260E-0C0D-AD71-3F62-C565F6315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" t="1295" r="5100" b="11326"/>
          <a:stretch/>
        </p:blipFill>
        <p:spPr bwMode="auto">
          <a:xfrm>
            <a:off x="351710" y="3107586"/>
            <a:ext cx="2242923" cy="276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7EBC57-5974-443D-C05D-FAEA81202F1D}"/>
              </a:ext>
            </a:extLst>
          </p:cNvPr>
          <p:cNvSpPr txBox="1"/>
          <p:nvPr/>
        </p:nvSpPr>
        <p:spPr>
          <a:xfrm>
            <a:off x="3389968" y="6104733"/>
            <a:ext cx="2242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Grid Method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3A3C1F-E42C-53CD-E04C-E3C6A0FEDFBC}"/>
              </a:ext>
            </a:extLst>
          </p:cNvPr>
          <p:cNvSpPr txBox="1"/>
          <p:nvPr/>
        </p:nvSpPr>
        <p:spPr>
          <a:xfrm>
            <a:off x="654912" y="5903893"/>
            <a:ext cx="17248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Paint by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Numbers </a:t>
            </a:r>
          </a:p>
        </p:txBody>
      </p:sp>
      <p:pic>
        <p:nvPicPr>
          <p:cNvPr id="8" name="Picture 2" descr="Coordinate Plane Graph Paper The Best Worksheets Image - Cartesian ...">
            <a:extLst>
              <a:ext uri="{FF2B5EF4-FFF2-40B4-BE49-F238E27FC236}">
                <a16:creationId xmlns:a16="http://schemas.microsoft.com/office/drawing/2014/main" id="{382D909B-35D8-92CA-933E-A843E0D55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756" y="3246811"/>
            <a:ext cx="2519444" cy="263662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96E0C3-81CD-66C0-B5DB-45873A7F1017}"/>
              </a:ext>
            </a:extLst>
          </p:cNvPr>
          <p:cNvSpPr txBox="1"/>
          <p:nvPr/>
        </p:nvSpPr>
        <p:spPr>
          <a:xfrm>
            <a:off x="6165545" y="6119336"/>
            <a:ext cx="2578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Cartesian Plane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B9186A1-4F88-E95C-0152-CDEB806B22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/>
          <a:stretch/>
        </p:blipFill>
        <p:spPr>
          <a:xfrm>
            <a:off x="8927988" y="3727008"/>
            <a:ext cx="3055777" cy="1797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33412F-972E-8CF6-F7A1-CECB08795838}"/>
              </a:ext>
            </a:extLst>
          </p:cNvPr>
          <p:cNvSpPr txBox="1"/>
          <p:nvPr/>
        </p:nvSpPr>
        <p:spPr>
          <a:xfrm>
            <a:off x="9451261" y="5788680"/>
            <a:ext cx="20858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Ontology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19398900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84AF-AC15-4403-B9EF-FE7FF6D5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Descriptions/Challenges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66F04-D4A5-435B-ABAA-7A31D375E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7897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DESCRIPTIONS</a:t>
            </a:r>
          </a:p>
          <a:p>
            <a:r>
              <a:rPr lang="en-US" dirty="0"/>
              <a:t>System 1 &amp; System 2</a:t>
            </a:r>
          </a:p>
          <a:p>
            <a:r>
              <a:rPr lang="en-US" dirty="0"/>
              <a:t>Emotions &amp; Rationality </a:t>
            </a:r>
          </a:p>
          <a:p>
            <a:r>
              <a:rPr lang="en-US" dirty="0"/>
              <a:t>Model of Cognition</a:t>
            </a:r>
          </a:p>
          <a:p>
            <a:r>
              <a:rPr lang="en-US" dirty="0"/>
              <a:t>Syntax &amp; Semantics</a:t>
            </a:r>
          </a:p>
          <a:p>
            <a:r>
              <a:rPr lang="en-US" dirty="0"/>
              <a:t>Pattern Recognizers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AFEDD-1922-4CCD-9F9D-9621C428BE7B}"/>
              </a:ext>
            </a:extLst>
          </p:cNvPr>
          <p:cNvSpPr txBox="1">
            <a:spLocks/>
          </p:cNvSpPr>
          <p:nvPr/>
        </p:nvSpPr>
        <p:spPr>
          <a:xfrm>
            <a:off x="6593305" y="1825625"/>
            <a:ext cx="47604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CHALLENGES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Attention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Memory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Stress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Cognitive Bias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Statistical Bias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6DC3B-8779-47CA-B084-CD1A277989DA}"/>
              </a:ext>
            </a:extLst>
          </p:cNvPr>
          <p:cNvSpPr txBox="1"/>
          <p:nvPr/>
        </p:nvSpPr>
        <p:spPr>
          <a:xfrm>
            <a:off x="258932" y="5542459"/>
            <a:ext cx="11674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UNDERMINES ATTENTION/ENCODING</a:t>
            </a:r>
          </a:p>
        </p:txBody>
      </p:sp>
    </p:spTree>
    <p:extLst>
      <p:ext uri="{BB962C8B-B14F-4D97-AF65-F5344CB8AC3E}">
        <p14:creationId xmlns:p14="http://schemas.microsoft.com/office/powerpoint/2010/main" val="172773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38A7-75DA-4C56-AF7B-9D2EB0251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48802-0F98-480F-8264-7DADD5A21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20400" cy="45471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Albert and Bernard want to know Cheryl’s birthday. She gives them 10 possible dates: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May 15, May 16, May 19, June 17, June 18, July 14, </a:t>
            </a:r>
            <a:r>
              <a:rPr lang="en-US" dirty="0">
                <a:solidFill>
                  <a:srgbClr val="FF0000"/>
                </a:solidFill>
              </a:rPr>
              <a:t>July 16</a:t>
            </a:r>
            <a:r>
              <a:rPr lang="en-US" dirty="0"/>
              <a:t>, August 14, August 15, and  August 17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Cheryl then tells Albert the month and tells Bernard the day.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Albert</a:t>
            </a:r>
            <a:r>
              <a:rPr lang="en-US" dirty="0"/>
              <a:t>: “I don't know Cheryl's birthday; I know Bernard doesn’t know.”</a:t>
            </a:r>
            <a:br>
              <a:rPr lang="en-US" dirty="0"/>
            </a:br>
            <a:r>
              <a:rPr lang="en-US" b="1" dirty="0"/>
              <a:t>Bernard</a:t>
            </a:r>
            <a:r>
              <a:rPr lang="en-US" dirty="0"/>
              <a:t>: At first I didn't know, but I know now.” </a:t>
            </a:r>
            <a:br>
              <a:rPr lang="en-US" dirty="0"/>
            </a:br>
            <a:r>
              <a:rPr lang="en-US" b="1" dirty="0"/>
              <a:t>Albert</a:t>
            </a:r>
            <a:r>
              <a:rPr lang="en-US" dirty="0"/>
              <a:t>: “Now I know!”  </a:t>
            </a:r>
          </a:p>
        </p:txBody>
      </p:sp>
    </p:spTree>
    <p:extLst>
      <p:ext uri="{BB962C8B-B14F-4D97-AF65-F5344CB8AC3E}">
        <p14:creationId xmlns:p14="http://schemas.microsoft.com/office/powerpoint/2010/main" val="12904582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84AF-AC15-4403-B9EF-FE7FF6D5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Descriptions/Challenges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66F04-D4A5-435B-ABAA-7A31D375E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9019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DESCRIPTIONS</a:t>
            </a:r>
          </a:p>
          <a:p>
            <a:r>
              <a:rPr lang="en-US" dirty="0"/>
              <a:t>System 1 &amp; System 2</a:t>
            </a:r>
          </a:p>
          <a:p>
            <a:r>
              <a:rPr lang="en-US" dirty="0"/>
              <a:t>Emotions &amp; Rationality </a:t>
            </a:r>
          </a:p>
          <a:p>
            <a:r>
              <a:rPr lang="en-US" dirty="0"/>
              <a:t>Model of Cognition</a:t>
            </a:r>
          </a:p>
          <a:p>
            <a:r>
              <a:rPr lang="en-US" dirty="0"/>
              <a:t>Syntax &amp; Semantics</a:t>
            </a:r>
          </a:p>
          <a:p>
            <a:r>
              <a:rPr lang="en-US" dirty="0"/>
              <a:t>Pattern Recognizers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AFEDD-1922-4CCD-9F9D-9621C428BE7B}"/>
              </a:ext>
            </a:extLst>
          </p:cNvPr>
          <p:cNvSpPr txBox="1">
            <a:spLocks/>
          </p:cNvSpPr>
          <p:nvPr/>
        </p:nvSpPr>
        <p:spPr>
          <a:xfrm>
            <a:off x="6593305" y="1825625"/>
            <a:ext cx="47604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CHALLENGES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Attention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Memory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Stress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Cognitive Bias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Statistical Bias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D527A-A4C5-443B-8A81-4F0B3C7BC1C6}"/>
              </a:ext>
            </a:extLst>
          </p:cNvPr>
          <p:cNvSpPr txBox="1"/>
          <p:nvPr/>
        </p:nvSpPr>
        <p:spPr>
          <a:xfrm>
            <a:off x="1120221" y="5622358"/>
            <a:ext cx="10946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ANCHOR, AVAILABILITY, PRIMING </a:t>
            </a:r>
          </a:p>
        </p:txBody>
      </p:sp>
    </p:spTree>
    <p:extLst>
      <p:ext uri="{BB962C8B-B14F-4D97-AF65-F5344CB8AC3E}">
        <p14:creationId xmlns:p14="http://schemas.microsoft.com/office/powerpoint/2010/main" val="3325342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84AF-AC15-4403-B9EF-FE7FF6D5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Descriptions/Challenges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66F04-D4A5-435B-ABAA-7A31D375E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382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DESCRIPTIONS</a:t>
            </a:r>
          </a:p>
          <a:p>
            <a:r>
              <a:rPr lang="en-US" dirty="0"/>
              <a:t>System 1 &amp; System 2</a:t>
            </a:r>
          </a:p>
          <a:p>
            <a:r>
              <a:rPr lang="en-US" dirty="0"/>
              <a:t>Emotions &amp; Rationality </a:t>
            </a:r>
          </a:p>
          <a:p>
            <a:r>
              <a:rPr lang="en-US" dirty="0"/>
              <a:t>Model of Cognition</a:t>
            </a:r>
          </a:p>
          <a:p>
            <a:r>
              <a:rPr lang="en-US" dirty="0"/>
              <a:t>Syntax &amp; Semantics</a:t>
            </a:r>
          </a:p>
          <a:p>
            <a:r>
              <a:rPr lang="en-US" dirty="0"/>
              <a:t>Pattern Recognizers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AFEDD-1922-4CCD-9F9D-9621C428BE7B}"/>
              </a:ext>
            </a:extLst>
          </p:cNvPr>
          <p:cNvSpPr txBox="1">
            <a:spLocks/>
          </p:cNvSpPr>
          <p:nvPr/>
        </p:nvSpPr>
        <p:spPr>
          <a:xfrm>
            <a:off x="6593305" y="1825625"/>
            <a:ext cx="47604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CHALLENGES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Attention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Memory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Stress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Cognitive Bias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Statistical Bias</a:t>
            </a:r>
          </a:p>
        </p:txBody>
      </p:sp>
    </p:spTree>
    <p:extLst>
      <p:ext uri="{BB962C8B-B14F-4D97-AF65-F5344CB8AC3E}">
        <p14:creationId xmlns:p14="http://schemas.microsoft.com/office/powerpoint/2010/main" val="1395894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7D01-5D06-4AA2-8370-FD3DEF94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Exercise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76B97-B065-416C-A9FC-C87633C9A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Linda is 31 years old, single, outspoken, and bright. She majored in philosophy. As a student, she was deeply concerned with issues of discrimination and social justice, and participated in anti-nuclear protests.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Which is more probable?</a:t>
            </a:r>
          </a:p>
          <a:p>
            <a:pPr marL="0" indent="0" algn="ctr">
              <a:buNone/>
            </a:pPr>
            <a:endParaRPr lang="en-US" dirty="0"/>
          </a:p>
          <a:p>
            <a:pPr marL="457200" lvl="1" indent="0" algn="ctr">
              <a:buNone/>
            </a:pPr>
            <a:r>
              <a:rPr lang="en-US" sz="2800" b="1" dirty="0">
                <a:solidFill>
                  <a:srgbClr val="FF0000"/>
                </a:solidFill>
              </a:rPr>
              <a:t>Linda is a bank teller</a:t>
            </a:r>
          </a:p>
          <a:p>
            <a:pPr marL="457200" lvl="1" indent="0" algn="ctr">
              <a:buNone/>
            </a:pPr>
            <a:r>
              <a:rPr lang="en-US" sz="2800" b="1" dirty="0">
                <a:solidFill>
                  <a:srgbClr val="FF0000"/>
                </a:solidFill>
              </a:rPr>
              <a:t>Linda is a bank teller and is active in the feminist movement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9354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87E0-9588-48D6-8AA2-FD2591F09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084E-E890-40FC-B22D-E608F7DD3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all the possible ways in which it could be true that Linda is a bank teller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ABF4C6C-98E0-4B35-8F1B-5289C01E0D04}"/>
              </a:ext>
            </a:extLst>
          </p:cNvPr>
          <p:cNvSpPr/>
          <p:nvPr/>
        </p:nvSpPr>
        <p:spPr>
          <a:xfrm>
            <a:off x="7819322" y="2529781"/>
            <a:ext cx="3306301" cy="3128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8A2C74-FD6D-4C94-962B-D59B27B15738}"/>
              </a:ext>
            </a:extLst>
          </p:cNvPr>
          <p:cNvSpPr txBox="1"/>
          <p:nvPr/>
        </p:nvSpPr>
        <p:spPr>
          <a:xfrm>
            <a:off x="8408877" y="3059668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Linda is a bank teller</a:t>
            </a:r>
          </a:p>
        </p:txBody>
      </p:sp>
    </p:spTree>
    <p:extLst>
      <p:ext uri="{BB962C8B-B14F-4D97-AF65-F5344CB8AC3E}">
        <p14:creationId xmlns:p14="http://schemas.microsoft.com/office/powerpoint/2010/main" val="42062254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87E0-9588-48D6-8AA2-FD2591F09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084E-E890-40FC-B22D-E608F7DD3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all the possible ways in which it could be true that Linda is a bank teller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Compared to all the possible ways </a:t>
            </a:r>
            <a:br>
              <a:rPr lang="en-US" dirty="0"/>
            </a:br>
            <a:r>
              <a:rPr lang="en-US" dirty="0"/>
              <a:t>in which it could be true that Linda </a:t>
            </a:r>
            <a:br>
              <a:rPr lang="en-US" dirty="0"/>
            </a:br>
            <a:r>
              <a:rPr lang="en-US" dirty="0"/>
              <a:t>is a bank teller </a:t>
            </a:r>
            <a:r>
              <a:rPr lang="en-US" i="1" dirty="0"/>
              <a:t>and </a:t>
            </a:r>
            <a:r>
              <a:rPr lang="en-US" dirty="0"/>
              <a:t>an active </a:t>
            </a:r>
            <a:br>
              <a:rPr lang="en-US" dirty="0"/>
            </a:br>
            <a:r>
              <a:rPr lang="en-US" dirty="0"/>
              <a:t>feminist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6AB9E6-C140-4DD3-AA10-352A05A3D189}"/>
              </a:ext>
            </a:extLst>
          </p:cNvPr>
          <p:cNvSpPr/>
          <p:nvPr/>
        </p:nvSpPr>
        <p:spPr>
          <a:xfrm>
            <a:off x="6428912" y="3590069"/>
            <a:ext cx="3306301" cy="3128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878F3E-68CE-46D7-92DB-63518E217CAC}"/>
              </a:ext>
            </a:extLst>
          </p:cNvPr>
          <p:cNvSpPr txBox="1"/>
          <p:nvPr/>
        </p:nvSpPr>
        <p:spPr>
          <a:xfrm>
            <a:off x="7263633" y="5790007"/>
            <a:ext cx="1636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Linda is an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active feminist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345505-98C7-0CCF-7CCE-D076ACF8ACBC}"/>
              </a:ext>
            </a:extLst>
          </p:cNvPr>
          <p:cNvSpPr/>
          <p:nvPr/>
        </p:nvSpPr>
        <p:spPr>
          <a:xfrm>
            <a:off x="7819322" y="2529781"/>
            <a:ext cx="3306301" cy="312843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750679-8EF9-8BD8-CFFC-DE3C8123325C}"/>
              </a:ext>
            </a:extLst>
          </p:cNvPr>
          <p:cNvSpPr txBox="1"/>
          <p:nvPr/>
        </p:nvSpPr>
        <p:spPr>
          <a:xfrm>
            <a:off x="8408877" y="3059668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Linda is a bank teller</a:t>
            </a:r>
          </a:p>
        </p:txBody>
      </p:sp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675BE427-56F1-CDEB-8A64-F8D3016CB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1497" y="41331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389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58189-D585-4969-A0D2-DE2B68E0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EC721-2014-4589-B24F-62F5E2763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97824" cy="4351338"/>
          </a:xfrm>
        </p:spPr>
        <p:txBody>
          <a:bodyPr>
            <a:normAutofit/>
          </a:bodyPr>
          <a:lstStyle/>
          <a:p>
            <a:r>
              <a:rPr lang="en-US" dirty="0"/>
              <a:t>This works if we assume these possibilities are </a:t>
            </a:r>
            <a:r>
              <a:rPr lang="en-US" i="1" dirty="0"/>
              <a:t>independent</a:t>
            </a:r>
          </a:p>
          <a:p>
            <a:endParaRPr lang="en-US" i="1" dirty="0"/>
          </a:p>
          <a:p>
            <a:r>
              <a:rPr lang="en-US" dirty="0"/>
              <a:t>A is </a:t>
            </a:r>
            <a:r>
              <a:rPr lang="en-US" i="1" dirty="0"/>
              <a:t>independent</a:t>
            </a:r>
            <a:r>
              <a:rPr lang="en-US" dirty="0"/>
              <a:t> of B just in case the intersection of the number of ways in which A and B might occur is the same as the number of ways in which A might occur and number of ways in which B might occur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3D8062-9266-34EA-78D6-CFC9E7571DDD}"/>
              </a:ext>
            </a:extLst>
          </p:cNvPr>
          <p:cNvGrpSpPr/>
          <p:nvPr/>
        </p:nvGrpSpPr>
        <p:grpSpPr>
          <a:xfrm>
            <a:off x="6509595" y="1493103"/>
            <a:ext cx="4654227" cy="4481327"/>
            <a:chOff x="6428912" y="2237173"/>
            <a:chExt cx="4654227" cy="448132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7F4B9-ABE2-529F-1FD4-8AB5FD6FBE90}"/>
                </a:ext>
              </a:extLst>
            </p:cNvPr>
            <p:cNvSpPr/>
            <p:nvPr/>
          </p:nvSpPr>
          <p:spPr>
            <a:xfrm>
              <a:off x="7776838" y="2237173"/>
              <a:ext cx="3306301" cy="312843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95849F-6CEC-42FE-E0D3-82D76362B668}"/>
                </a:ext>
              </a:extLst>
            </p:cNvPr>
            <p:cNvSpPr txBox="1"/>
            <p:nvPr/>
          </p:nvSpPr>
          <p:spPr>
            <a:xfrm>
              <a:off x="9259108" y="2656748"/>
              <a:ext cx="4283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846D78-3198-8802-B33C-0F5E81914BBD}"/>
                </a:ext>
              </a:extLst>
            </p:cNvPr>
            <p:cNvSpPr/>
            <p:nvPr/>
          </p:nvSpPr>
          <p:spPr>
            <a:xfrm>
              <a:off x="6428912" y="3590069"/>
              <a:ext cx="3306301" cy="312843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C238F9-F3BC-9B67-EF9F-BAFB21A1A8E0}"/>
                </a:ext>
              </a:extLst>
            </p:cNvPr>
            <p:cNvSpPr txBox="1"/>
            <p:nvPr/>
          </p:nvSpPr>
          <p:spPr>
            <a:xfrm>
              <a:off x="6864286" y="572247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EA1BC45-B5CB-1741-3F11-14118377BD84}"/>
              </a:ext>
            </a:extLst>
          </p:cNvPr>
          <p:cNvSpPr txBox="1"/>
          <p:nvPr/>
        </p:nvSpPr>
        <p:spPr>
          <a:xfrm>
            <a:off x="7857521" y="4978405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B</a:t>
            </a:r>
          </a:p>
        </p:txBody>
      </p:sp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60036E25-5F86-B465-0CBA-7E78ED982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3036" y="32880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570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9F51D-D8E8-403F-B5FD-F1712E146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Illustration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260D0-DCAB-4E9D-AF92-F6B5F6900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In a hospital in which 6 male or female assigned babies are born, one after the other over a week, which of the following sequences is more probable </a:t>
            </a:r>
          </a:p>
          <a:p>
            <a:pPr marL="0" indent="0" algn="ctr">
              <a:buNone/>
            </a:pPr>
            <a:endParaRPr lang="en-US" sz="40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4000" b="1" dirty="0">
                <a:solidFill>
                  <a:srgbClr val="FF0000"/>
                </a:solidFill>
              </a:rPr>
              <a:t>B B B B F F</a:t>
            </a:r>
            <a:br>
              <a:rPr lang="en-US" sz="4000" b="1" dirty="0">
                <a:solidFill>
                  <a:srgbClr val="FF0000"/>
                </a:solidFill>
              </a:rPr>
            </a:br>
            <a:endParaRPr lang="en-US" sz="40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4000" b="1" dirty="0">
                <a:solidFill>
                  <a:srgbClr val="FF0000"/>
                </a:solidFill>
              </a:rPr>
              <a:t>B F B B F B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1244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9F51D-D8E8-403F-B5FD-F1712E146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Illustration</a:t>
            </a:r>
          </a:p>
        </p:txBody>
      </p:sp>
      <p:pic>
        <p:nvPicPr>
          <p:cNvPr id="5" name="Picture 4" descr="A diagram of different types of numbers&#10;&#10;Description automatically generated with medium confidence">
            <a:extLst>
              <a:ext uri="{FF2B5EF4-FFF2-40B4-BE49-F238E27FC236}">
                <a16:creationId xmlns:a16="http://schemas.microsoft.com/office/drawing/2014/main" id="{2D7B8D32-A4CC-6E4F-DEDF-F6D4E83AE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21054"/>
            <a:ext cx="4162044" cy="212726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F18044-B96B-F90F-0B34-93909DCCABEE}"/>
              </a:ext>
            </a:extLst>
          </p:cNvPr>
          <p:cNvGrpSpPr/>
          <p:nvPr/>
        </p:nvGrpSpPr>
        <p:grpSpPr>
          <a:xfrm>
            <a:off x="7347206" y="4521054"/>
            <a:ext cx="4162044" cy="2127267"/>
            <a:chOff x="6761990" y="4521055"/>
            <a:chExt cx="4162044" cy="2127267"/>
          </a:xfrm>
        </p:grpSpPr>
        <p:pic>
          <p:nvPicPr>
            <p:cNvPr id="6" name="Picture 5" descr="A diagram of different types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36122D83-95DE-EDF2-4A41-EE868B6C0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1990" y="4521055"/>
              <a:ext cx="4162044" cy="2127267"/>
            </a:xfrm>
            <a:prstGeom prst="rect">
              <a:avLst/>
            </a:prstGeom>
          </p:spPr>
        </p:pic>
        <p:pic>
          <p:nvPicPr>
            <p:cNvPr id="10" name="Picture 9" descr="A red letter f on a white background&#10;&#10;Description automatically generated">
              <a:extLst>
                <a:ext uri="{FF2B5EF4-FFF2-40B4-BE49-F238E27FC236}">
                  <a16:creationId xmlns:a16="http://schemas.microsoft.com/office/drawing/2014/main" id="{95F9F4BC-DD8C-4EE0-969D-5031CFF48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350" t="18934"/>
            <a:stretch/>
          </p:blipFill>
          <p:spPr>
            <a:xfrm>
              <a:off x="7808976" y="4754880"/>
              <a:ext cx="461010" cy="430638"/>
            </a:xfrm>
            <a:prstGeom prst="rect">
              <a:avLst/>
            </a:prstGeom>
          </p:spPr>
        </p:pic>
        <p:pic>
          <p:nvPicPr>
            <p:cNvPr id="12" name="Picture 11" descr="A red letter on a white background&#10;&#10;Description automatically generated">
              <a:extLst>
                <a:ext uri="{FF2B5EF4-FFF2-40B4-BE49-F238E27FC236}">
                  <a16:creationId xmlns:a16="http://schemas.microsoft.com/office/drawing/2014/main" id="{3C911F0C-E4D7-E985-55DF-0734E7C03B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862"/>
            <a:stretch/>
          </p:blipFill>
          <p:spPr>
            <a:xfrm>
              <a:off x="10017708" y="4649070"/>
              <a:ext cx="634797" cy="483543"/>
            </a:xfrm>
            <a:prstGeom prst="rect">
              <a:avLst/>
            </a:prstGeom>
          </p:spPr>
        </p:pic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E4C15E-280F-706A-DD97-F565DFF5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In a hospital in which 6 male or female assigned babies are born, one after the other over a week, which of the following sequences is more probable </a:t>
            </a:r>
          </a:p>
          <a:p>
            <a:pPr marL="0" indent="0" algn="ctr">
              <a:buNone/>
            </a:pPr>
            <a:endParaRPr lang="en-US" sz="40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4000" b="1" dirty="0">
                <a:solidFill>
                  <a:srgbClr val="FF0000"/>
                </a:solidFill>
              </a:rPr>
              <a:t>NEITHER</a:t>
            </a:r>
            <a:br>
              <a:rPr lang="en-US" sz="4000" b="1" dirty="0">
                <a:solidFill>
                  <a:srgbClr val="FF0000"/>
                </a:solidFill>
              </a:rPr>
            </a:br>
            <a:endParaRPr lang="en-US" sz="4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506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9F51D-D8E8-403F-B5FD-F1712E146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Illustration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260D0-DCAB-4E9D-AF92-F6B5F6900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In a hospital in which 6 male or female assigned babies are born, one after the other over a week, which of the following sequences is more probable </a:t>
            </a:r>
          </a:p>
          <a:p>
            <a:pPr marL="0" indent="0" algn="ctr">
              <a:buNone/>
            </a:pPr>
            <a:endParaRPr lang="en-US" sz="40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4000" b="1" dirty="0">
                <a:solidFill>
                  <a:srgbClr val="FF0000"/>
                </a:solidFill>
              </a:rPr>
              <a:t>NEITHER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5" name="Picture 4" descr="A diagram of different types of numbers&#10;&#10;Description automatically generated with medium confidence">
            <a:extLst>
              <a:ext uri="{FF2B5EF4-FFF2-40B4-BE49-F238E27FC236}">
                <a16:creationId xmlns:a16="http://schemas.microsoft.com/office/drawing/2014/main" id="{2D7B8D32-A4CC-6E4F-DEDF-F6D4E83AE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21054"/>
            <a:ext cx="4162044" cy="212726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F18044-B96B-F90F-0B34-93909DCCABEE}"/>
              </a:ext>
            </a:extLst>
          </p:cNvPr>
          <p:cNvGrpSpPr/>
          <p:nvPr/>
        </p:nvGrpSpPr>
        <p:grpSpPr>
          <a:xfrm>
            <a:off x="7347206" y="4521054"/>
            <a:ext cx="4162044" cy="2127267"/>
            <a:chOff x="6761990" y="4521055"/>
            <a:chExt cx="4162044" cy="2127267"/>
          </a:xfrm>
        </p:grpSpPr>
        <p:pic>
          <p:nvPicPr>
            <p:cNvPr id="6" name="Picture 5" descr="A diagram of different types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36122D83-95DE-EDF2-4A41-EE868B6C0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1990" y="4521055"/>
              <a:ext cx="4162044" cy="2127267"/>
            </a:xfrm>
            <a:prstGeom prst="rect">
              <a:avLst/>
            </a:prstGeom>
          </p:spPr>
        </p:pic>
        <p:pic>
          <p:nvPicPr>
            <p:cNvPr id="10" name="Picture 9" descr="A red letter f on a white background&#10;&#10;Description automatically generated">
              <a:extLst>
                <a:ext uri="{FF2B5EF4-FFF2-40B4-BE49-F238E27FC236}">
                  <a16:creationId xmlns:a16="http://schemas.microsoft.com/office/drawing/2014/main" id="{95F9F4BC-DD8C-4EE0-969D-5031CFF48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350" t="18934"/>
            <a:stretch/>
          </p:blipFill>
          <p:spPr>
            <a:xfrm>
              <a:off x="7808976" y="4754880"/>
              <a:ext cx="461010" cy="430638"/>
            </a:xfrm>
            <a:prstGeom prst="rect">
              <a:avLst/>
            </a:prstGeom>
          </p:spPr>
        </p:pic>
        <p:pic>
          <p:nvPicPr>
            <p:cNvPr id="12" name="Picture 11" descr="A red letter on a white background&#10;&#10;Description automatically generated">
              <a:extLst>
                <a:ext uri="{FF2B5EF4-FFF2-40B4-BE49-F238E27FC236}">
                  <a16:creationId xmlns:a16="http://schemas.microsoft.com/office/drawing/2014/main" id="{3C911F0C-E4D7-E985-55DF-0734E7C03B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862"/>
            <a:stretch/>
          </p:blipFill>
          <p:spPr>
            <a:xfrm>
              <a:off x="10017708" y="4649070"/>
              <a:ext cx="634797" cy="483543"/>
            </a:xfrm>
            <a:prstGeom prst="rect">
              <a:avLst/>
            </a:prstGeom>
          </p:spPr>
        </p:pic>
      </p:grpSp>
      <p:pic>
        <p:nvPicPr>
          <p:cNvPr id="4" name="Picture 3" descr="A black text with red and black text&#10;&#10;Description automatically generated">
            <a:extLst>
              <a:ext uri="{FF2B5EF4-FFF2-40B4-BE49-F238E27FC236}">
                <a16:creationId xmlns:a16="http://schemas.microsoft.com/office/drawing/2014/main" id="{CCE1F95F-DC73-3893-2542-5B16C5107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4690" y="6014999"/>
            <a:ext cx="3858865" cy="584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6D3626-DBD3-D72C-1E5F-BACA2C462839}"/>
              </a:ext>
            </a:extLst>
          </p:cNvPr>
          <p:cNvSpPr txBox="1"/>
          <p:nvPr/>
        </p:nvSpPr>
        <p:spPr>
          <a:xfrm>
            <a:off x="4862701" y="5950199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31DDE-6A1D-3BD3-7682-0F360C147F93}"/>
              </a:ext>
            </a:extLst>
          </p:cNvPr>
          <p:cNvSpPr txBox="1"/>
          <p:nvPr/>
        </p:nvSpPr>
        <p:spPr>
          <a:xfrm>
            <a:off x="5543584" y="5927179"/>
            <a:ext cx="12602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.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0156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2BD36-2B45-3253-8143-CF1540916B53}"/>
              </a:ext>
            </a:extLst>
          </p:cNvPr>
          <p:cNvSpPr txBox="1"/>
          <p:nvPr/>
        </p:nvSpPr>
        <p:spPr>
          <a:xfrm>
            <a:off x="7074397" y="5950199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=</a:t>
            </a:r>
          </a:p>
        </p:txBody>
      </p:sp>
      <p:pic>
        <p:nvPicPr>
          <p:cNvPr id="11" name="Picture 10" descr="A black text with red and black text&#10;&#10;Description automatically generated">
            <a:extLst>
              <a:ext uri="{FF2B5EF4-FFF2-40B4-BE49-F238E27FC236}">
                <a16:creationId xmlns:a16="http://schemas.microsoft.com/office/drawing/2014/main" id="{B0170543-0BB3-B795-76B3-190D296CF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29" y="6042830"/>
            <a:ext cx="3858865" cy="58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657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84AF-AC15-4403-B9EF-FE7FF6D5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Descriptions/Challenges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66F04-D4A5-435B-ABAA-7A31D375E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382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DESCRIPTIONS</a:t>
            </a:r>
          </a:p>
          <a:p>
            <a:r>
              <a:rPr lang="en-US" dirty="0"/>
              <a:t>System 1 &amp; System 2</a:t>
            </a:r>
          </a:p>
          <a:p>
            <a:r>
              <a:rPr lang="en-US" dirty="0"/>
              <a:t>Emotions &amp; Rationality </a:t>
            </a:r>
          </a:p>
          <a:p>
            <a:r>
              <a:rPr lang="en-US" dirty="0"/>
              <a:t>Model of Cognition</a:t>
            </a:r>
          </a:p>
          <a:p>
            <a:r>
              <a:rPr lang="en-US" dirty="0"/>
              <a:t>Syntax &amp; Semantics</a:t>
            </a:r>
          </a:p>
          <a:p>
            <a:r>
              <a:rPr lang="en-US" dirty="0"/>
              <a:t>Pattern Recognizers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AFEDD-1922-4CCD-9F9D-9621C428BE7B}"/>
              </a:ext>
            </a:extLst>
          </p:cNvPr>
          <p:cNvSpPr txBox="1">
            <a:spLocks/>
          </p:cNvSpPr>
          <p:nvPr/>
        </p:nvSpPr>
        <p:spPr>
          <a:xfrm>
            <a:off x="6593305" y="1825625"/>
            <a:ext cx="47604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CHALLENGES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Attention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Memory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Stress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Cognitive Bias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Statistical Bias</a:t>
            </a:r>
          </a:p>
        </p:txBody>
      </p:sp>
    </p:spTree>
    <p:extLst>
      <p:ext uri="{BB962C8B-B14F-4D97-AF65-F5344CB8AC3E}">
        <p14:creationId xmlns:p14="http://schemas.microsoft.com/office/powerpoint/2010/main" val="1100318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FAEEF-21AB-23A7-B367-673ACE97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of Competing Hypotheses (ACH)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9AAF0-D0D8-D24F-0630-BD8241CA9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0925"/>
          </a:xfrm>
        </p:spPr>
        <p:txBody>
          <a:bodyPr>
            <a:normAutofit/>
          </a:bodyPr>
          <a:lstStyle/>
          <a:p>
            <a:r>
              <a:rPr lang="en-US"/>
              <a:t>Designed to avoid pitfalls </a:t>
            </a:r>
            <a:br>
              <a:rPr lang="en-US"/>
            </a:br>
            <a:r>
              <a:rPr lang="en-US"/>
              <a:t>of quick, intuitive, </a:t>
            </a:r>
            <a:br>
              <a:rPr lang="en-US"/>
            </a:br>
            <a:r>
              <a:rPr lang="en-US"/>
              <a:t>judgments with</a:t>
            </a:r>
            <a:r>
              <a:rPr lang="en-US" b="1"/>
              <a:t> </a:t>
            </a:r>
            <a:r>
              <a:rPr lang="en-US"/>
              <a:t>a </a:t>
            </a:r>
            <a:br>
              <a:rPr lang="en-US"/>
            </a:br>
            <a:r>
              <a:rPr lang="en-US"/>
              <a:t>step-by-step strategy for </a:t>
            </a:r>
            <a:br>
              <a:rPr lang="en-US"/>
            </a:br>
            <a:r>
              <a:rPr lang="en-US"/>
              <a:t>cultivating methodical, </a:t>
            </a:r>
            <a:br>
              <a:rPr lang="en-US"/>
            </a:br>
            <a:r>
              <a:rPr lang="en-US"/>
              <a:t>reflective, intelligence </a:t>
            </a:r>
            <a:br>
              <a:rPr lang="en-US"/>
            </a:br>
            <a:r>
              <a:rPr lang="en-US"/>
              <a:t>gathering</a:t>
            </a:r>
          </a:p>
          <a:p>
            <a:endParaRPr lang="en-US"/>
          </a:p>
          <a:p>
            <a:r>
              <a:rPr lang="en-US"/>
              <a:t>Specifically for guarding </a:t>
            </a:r>
            <a:br>
              <a:rPr lang="en-US"/>
            </a:br>
            <a:r>
              <a:rPr lang="en-US"/>
              <a:t>against </a:t>
            </a:r>
            <a:r>
              <a:rPr lang="en-US" i="1"/>
              <a:t>confirmation bias</a:t>
            </a:r>
            <a:br>
              <a:rPr lang="en-US"/>
            </a:br>
            <a:r>
              <a:rPr lang="en-US"/>
              <a:t>and </a:t>
            </a:r>
            <a:r>
              <a:rPr lang="en-US" i="1"/>
              <a:t>serial position effects</a:t>
            </a:r>
          </a:p>
        </p:txBody>
      </p:sp>
      <p:pic>
        <p:nvPicPr>
          <p:cNvPr id="5" name="Picture 4" descr="A purple cover with yellow text&#10;&#10;Description automatically generated">
            <a:extLst>
              <a:ext uri="{FF2B5EF4-FFF2-40B4-BE49-F238E27FC236}">
                <a16:creationId xmlns:a16="http://schemas.microsoft.com/office/drawing/2014/main" id="{9AAFF7B8-F801-0FC0-591B-BDA8DB200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456" y="1777650"/>
            <a:ext cx="3124198" cy="4715225"/>
          </a:xfrm>
          <a:prstGeom prst="rect">
            <a:avLst/>
          </a:prstGeom>
        </p:spPr>
      </p:pic>
      <p:pic>
        <p:nvPicPr>
          <p:cNvPr id="7" name="Picture 6" descr="A book cover with a pencil&#10;&#10;Description automatically generated">
            <a:extLst>
              <a:ext uri="{FF2B5EF4-FFF2-40B4-BE49-F238E27FC236}">
                <a16:creationId xmlns:a16="http://schemas.microsoft.com/office/drawing/2014/main" id="{D4BCBCA8-5B48-828C-0FCF-65F89E56C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798" y="1777650"/>
            <a:ext cx="3208701" cy="47152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0098B3D-A707-F846-724E-48D05C6242E3}"/>
              </a:ext>
            </a:extLst>
          </p:cNvPr>
          <p:cNvSpPr/>
          <p:nvPr/>
        </p:nvSpPr>
        <p:spPr>
          <a:xfrm>
            <a:off x="6849148" y="2947349"/>
            <a:ext cx="1447143" cy="96329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00023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1E1EA-72EB-4406-B52C-548CB79C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AC153-18F3-49AD-AB15-E08059597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Suppose you’ve just been tested for COVID-19, i.e. SARS-CoV-2 infection, and it’s </a:t>
            </a:r>
            <a:r>
              <a:rPr lang="en-US" i="1" dirty="0"/>
              <a:t>positive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test has a 95% accuracy rate, i.e. 95% of those infected are classified as positive, and 95% of those not infected will have a negative result</a:t>
            </a:r>
          </a:p>
          <a:p>
            <a:r>
              <a:rPr lang="en-US" dirty="0"/>
              <a:t>The assumed prevalence of infection in the population is 1/125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2800" b="1" dirty="0">
                <a:solidFill>
                  <a:srgbClr val="FF0000"/>
                </a:solidFill>
              </a:rPr>
              <a:t>What’s the probability that you have been infected by SARS-CoV-2?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200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1E1EA-72EB-4406-B52C-548CB79C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AC153-18F3-49AD-AB15-E08059597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Suppose you’ve just been tested for COVID-19, i.e. SARS-CoV-2 infection, and it’s </a:t>
            </a:r>
            <a:r>
              <a:rPr lang="en-US" i="1" dirty="0"/>
              <a:t>positive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test has a 95% accuracy rate, i.e. 95% of those infected are classified as positive, and 95% of those not infected will have a negative result</a:t>
            </a:r>
          </a:p>
          <a:p>
            <a:r>
              <a:rPr lang="en-US" dirty="0"/>
              <a:t>The assumed prevalence of infection in the population is 1/125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2800" b="1" dirty="0">
                <a:solidFill>
                  <a:srgbClr val="FF0000"/>
                </a:solidFill>
              </a:rPr>
              <a:t>~13%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5891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71E7-3126-439A-B659-9732A5A65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Rate Fallacy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DD2E2-E6FD-4760-AAB1-A9DC72717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tend to conflate: </a:t>
            </a:r>
          </a:p>
          <a:p>
            <a:endParaRPr lang="en-US" dirty="0"/>
          </a:p>
          <a:p>
            <a:pPr lvl="1"/>
            <a:r>
              <a:rPr lang="en-US" b="1" dirty="0"/>
              <a:t>The proportion of actual positive cases classified as positive</a:t>
            </a:r>
          </a:p>
          <a:p>
            <a:pPr lvl="1"/>
            <a:r>
              <a:rPr lang="en-US" b="1" dirty="0"/>
              <a:t>The proportion of cases classified as positive that are actually positive</a:t>
            </a:r>
          </a:p>
          <a:p>
            <a:pPr lvl="1"/>
            <a:endParaRPr lang="en-US" dirty="0"/>
          </a:p>
          <a:p>
            <a:r>
              <a:rPr lang="en-US" dirty="0"/>
              <a:t>But if our test is very accurate (95%) while disease prevalence is low (1/125)…</a:t>
            </a:r>
          </a:p>
          <a:p>
            <a:endParaRPr lang="en-US" dirty="0"/>
          </a:p>
          <a:p>
            <a:r>
              <a:rPr lang="en-US" dirty="0"/>
              <a:t>We may have a large number of </a:t>
            </a:r>
            <a:r>
              <a:rPr lang="en-US" i="1" dirty="0"/>
              <a:t>false positives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006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71E7-3126-439A-B659-9732A5A65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Rate Fallacy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CF747D-C812-4436-87CA-753013D36803}"/>
              </a:ext>
            </a:extLst>
          </p:cNvPr>
          <p:cNvGrpSpPr/>
          <p:nvPr/>
        </p:nvGrpSpPr>
        <p:grpSpPr>
          <a:xfrm>
            <a:off x="4608095" y="1690688"/>
            <a:ext cx="2374232" cy="1068890"/>
            <a:chOff x="481262" y="2951746"/>
            <a:chExt cx="2374232" cy="10688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1A30C11-6DD3-482F-82B5-DCD077D820A1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BAD862-FF44-4AC5-9F80-83509D988EDB}"/>
                </a:ext>
              </a:extLst>
            </p:cNvPr>
            <p:cNvSpPr txBox="1"/>
            <p:nvPr/>
          </p:nvSpPr>
          <p:spPr>
            <a:xfrm>
              <a:off x="605427" y="3193804"/>
              <a:ext cx="2130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328,000,000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7A6E44-D297-4E7D-A455-46B624E1FCA3}"/>
              </a:ext>
            </a:extLst>
          </p:cNvPr>
          <p:cNvGrpSpPr/>
          <p:nvPr/>
        </p:nvGrpSpPr>
        <p:grpSpPr>
          <a:xfrm>
            <a:off x="7516338" y="2879257"/>
            <a:ext cx="2374232" cy="1068890"/>
            <a:chOff x="481262" y="2951746"/>
            <a:chExt cx="2374232" cy="10688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CEB0E46-8C7C-4F57-B1AF-EE3851ECE161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4C6F4F-1C02-43EC-903C-3F3D6C20B196}"/>
                </a:ext>
              </a:extLst>
            </p:cNvPr>
            <p:cNvSpPr txBox="1"/>
            <p:nvPr/>
          </p:nvSpPr>
          <p:spPr>
            <a:xfrm>
              <a:off x="605427" y="3193804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A67E69-B216-4906-844D-5C58E1A418F4}"/>
              </a:ext>
            </a:extLst>
          </p:cNvPr>
          <p:cNvGrpSpPr/>
          <p:nvPr/>
        </p:nvGrpSpPr>
        <p:grpSpPr>
          <a:xfrm>
            <a:off x="1636134" y="2879257"/>
            <a:ext cx="2374232" cy="1068890"/>
            <a:chOff x="481262" y="2951746"/>
            <a:chExt cx="2374232" cy="10688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4D93FE1-8D95-4E0F-9124-AE9A48E3C32A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129508-9BDB-432D-981C-FC179BDD37CB}"/>
                </a:ext>
              </a:extLst>
            </p:cNvPr>
            <p:cNvSpPr txBox="1"/>
            <p:nvPr/>
          </p:nvSpPr>
          <p:spPr>
            <a:xfrm>
              <a:off x="795382" y="3193804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EAB923-93A6-4FBC-86A6-233431713949}"/>
              </a:ext>
            </a:extLst>
          </p:cNvPr>
          <p:cNvGrpSpPr/>
          <p:nvPr/>
        </p:nvGrpSpPr>
        <p:grpSpPr>
          <a:xfrm>
            <a:off x="449018" y="4887284"/>
            <a:ext cx="2374232" cy="1068890"/>
            <a:chOff x="481262" y="2951746"/>
            <a:chExt cx="2374232" cy="10688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DA082AD-F70F-4FE4-99F7-0AF6B9BC4958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B4D967-8D3B-464F-92C3-FA3CB26F03FE}"/>
                </a:ext>
              </a:extLst>
            </p:cNvPr>
            <p:cNvSpPr txBox="1"/>
            <p:nvPr/>
          </p:nvSpPr>
          <p:spPr>
            <a:xfrm>
              <a:off x="795382" y="3193804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DB2AFF-FEB0-4F55-9035-BD3C34173032}"/>
              </a:ext>
            </a:extLst>
          </p:cNvPr>
          <p:cNvGrpSpPr/>
          <p:nvPr/>
        </p:nvGrpSpPr>
        <p:grpSpPr>
          <a:xfrm>
            <a:off x="3068683" y="4887284"/>
            <a:ext cx="2374232" cy="1068890"/>
            <a:chOff x="481262" y="2951746"/>
            <a:chExt cx="2374232" cy="106889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F551C4F-31FB-4EC3-B92B-0D5F6EE6C63E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168793-DA90-4C09-9E24-1877F6D11271}"/>
                </a:ext>
              </a:extLst>
            </p:cNvPr>
            <p:cNvSpPr txBox="1"/>
            <p:nvPr/>
          </p:nvSpPr>
          <p:spPr>
            <a:xfrm>
              <a:off x="975720" y="3193804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377297-0747-44EB-B0D8-7EEE8079DE9C}"/>
              </a:ext>
            </a:extLst>
          </p:cNvPr>
          <p:cNvGrpSpPr/>
          <p:nvPr/>
        </p:nvGrpSpPr>
        <p:grpSpPr>
          <a:xfrm>
            <a:off x="6355066" y="4887284"/>
            <a:ext cx="2374232" cy="1068890"/>
            <a:chOff x="481262" y="2951746"/>
            <a:chExt cx="2374232" cy="106889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F61F4EC-1DDB-49D3-936F-FF3E8C5813C9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D40DA2-DA73-4B4B-8019-44502432AB38}"/>
                </a:ext>
              </a:extLst>
            </p:cNvPr>
            <p:cNvSpPr txBox="1"/>
            <p:nvPr/>
          </p:nvSpPr>
          <p:spPr>
            <a:xfrm>
              <a:off x="605427" y="3193804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4D7B3B-6039-4D8E-B8D1-1D49C9201860}"/>
              </a:ext>
            </a:extLst>
          </p:cNvPr>
          <p:cNvGrpSpPr/>
          <p:nvPr/>
        </p:nvGrpSpPr>
        <p:grpSpPr>
          <a:xfrm>
            <a:off x="8974731" y="4887284"/>
            <a:ext cx="2374232" cy="1068890"/>
            <a:chOff x="481262" y="2951746"/>
            <a:chExt cx="2374232" cy="106889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37D271-91AE-4D43-821B-9E61C7867FD6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A453A3-C5AA-426A-9F1B-5D453E038010}"/>
                </a:ext>
              </a:extLst>
            </p:cNvPr>
            <p:cNvSpPr txBox="1"/>
            <p:nvPr/>
          </p:nvSpPr>
          <p:spPr>
            <a:xfrm>
              <a:off x="714430" y="3193803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509F6B-3D40-4F0B-90D5-070BEEDA1730}"/>
              </a:ext>
            </a:extLst>
          </p:cNvPr>
          <p:cNvCxnSpPr>
            <a:stCxn id="4" idx="1"/>
            <a:endCxn id="13" idx="0"/>
          </p:cNvCxnSpPr>
          <p:nvPr/>
        </p:nvCxnSpPr>
        <p:spPr>
          <a:xfrm flipH="1">
            <a:off x="2823250" y="2225133"/>
            <a:ext cx="1784845" cy="654124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09C168-184C-4386-890D-23AD4AFEE5EE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6982327" y="2225133"/>
            <a:ext cx="1721127" cy="654124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D48585D-5E3D-4541-86CF-EAF6D292B0C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1636134" y="3948147"/>
            <a:ext cx="1187116" cy="93913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98F4D60-E0B3-4022-B63A-C8C80D5BB0EC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2823250" y="3948147"/>
            <a:ext cx="1432549" cy="93913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0B152B7-C29E-462E-8283-DD2D628C7194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 flipH="1">
            <a:off x="7542182" y="3948147"/>
            <a:ext cx="1161272" cy="93913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E193B3-8255-494A-9666-AC8F543A450E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>
            <a:off x="8703454" y="3948147"/>
            <a:ext cx="1458393" cy="93913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A7F8736-210B-4D56-BE29-4D272E860A48}"/>
              </a:ext>
            </a:extLst>
          </p:cNvPr>
          <p:cNvSpPr txBox="1"/>
          <p:nvPr/>
        </p:nvSpPr>
        <p:spPr>
          <a:xfrm>
            <a:off x="4738960" y="2854980"/>
            <a:ext cx="2294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U.S. Population</a:t>
            </a:r>
          </a:p>
        </p:txBody>
      </p:sp>
    </p:spTree>
    <p:extLst>
      <p:ext uri="{BB962C8B-B14F-4D97-AF65-F5344CB8AC3E}">
        <p14:creationId xmlns:p14="http://schemas.microsoft.com/office/powerpoint/2010/main" val="32352394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71E7-3126-439A-B659-9732A5A65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Rate Fallacy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CF747D-C812-4436-87CA-753013D36803}"/>
              </a:ext>
            </a:extLst>
          </p:cNvPr>
          <p:cNvGrpSpPr/>
          <p:nvPr/>
        </p:nvGrpSpPr>
        <p:grpSpPr>
          <a:xfrm>
            <a:off x="4608095" y="1690688"/>
            <a:ext cx="2374232" cy="1068890"/>
            <a:chOff x="481262" y="2951746"/>
            <a:chExt cx="2374232" cy="10688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1A30C11-6DD3-482F-82B5-DCD077D820A1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BAD862-FF44-4AC5-9F80-83509D988EDB}"/>
                </a:ext>
              </a:extLst>
            </p:cNvPr>
            <p:cNvSpPr txBox="1"/>
            <p:nvPr/>
          </p:nvSpPr>
          <p:spPr>
            <a:xfrm>
              <a:off x="605427" y="3193804"/>
              <a:ext cx="2130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328,000,000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7A6E44-D297-4E7D-A455-46B624E1FCA3}"/>
              </a:ext>
            </a:extLst>
          </p:cNvPr>
          <p:cNvGrpSpPr/>
          <p:nvPr/>
        </p:nvGrpSpPr>
        <p:grpSpPr>
          <a:xfrm>
            <a:off x="7516338" y="2879257"/>
            <a:ext cx="2374232" cy="1068890"/>
            <a:chOff x="481262" y="2951746"/>
            <a:chExt cx="2374232" cy="10688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CEB0E46-8C7C-4F57-B1AF-EE3851ECE161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4C6F4F-1C02-43EC-903C-3F3D6C20B196}"/>
                </a:ext>
              </a:extLst>
            </p:cNvPr>
            <p:cNvSpPr txBox="1"/>
            <p:nvPr/>
          </p:nvSpPr>
          <p:spPr>
            <a:xfrm>
              <a:off x="605427" y="3193804"/>
              <a:ext cx="2130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325,376,000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A67E69-B216-4906-844D-5C58E1A418F4}"/>
              </a:ext>
            </a:extLst>
          </p:cNvPr>
          <p:cNvGrpSpPr/>
          <p:nvPr/>
        </p:nvGrpSpPr>
        <p:grpSpPr>
          <a:xfrm>
            <a:off x="1636134" y="2879257"/>
            <a:ext cx="2374232" cy="1068890"/>
            <a:chOff x="481262" y="2951746"/>
            <a:chExt cx="2374232" cy="10688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4D93FE1-8D95-4E0F-9124-AE9A48E3C32A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129508-9BDB-432D-981C-FC179BDD37CB}"/>
                </a:ext>
              </a:extLst>
            </p:cNvPr>
            <p:cNvSpPr txBox="1"/>
            <p:nvPr/>
          </p:nvSpPr>
          <p:spPr>
            <a:xfrm>
              <a:off x="795382" y="3193804"/>
              <a:ext cx="17459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2,624,000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EAB923-93A6-4FBC-86A6-233431713949}"/>
              </a:ext>
            </a:extLst>
          </p:cNvPr>
          <p:cNvGrpSpPr/>
          <p:nvPr/>
        </p:nvGrpSpPr>
        <p:grpSpPr>
          <a:xfrm>
            <a:off x="449018" y="4887284"/>
            <a:ext cx="2374232" cy="1068890"/>
            <a:chOff x="481262" y="2951746"/>
            <a:chExt cx="2374232" cy="10688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DA082AD-F70F-4FE4-99F7-0AF6B9BC4958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B4D967-8D3B-464F-92C3-FA3CB26F03FE}"/>
                </a:ext>
              </a:extLst>
            </p:cNvPr>
            <p:cNvSpPr txBox="1"/>
            <p:nvPr/>
          </p:nvSpPr>
          <p:spPr>
            <a:xfrm>
              <a:off x="795382" y="3193804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DB2AFF-FEB0-4F55-9035-BD3C34173032}"/>
              </a:ext>
            </a:extLst>
          </p:cNvPr>
          <p:cNvGrpSpPr/>
          <p:nvPr/>
        </p:nvGrpSpPr>
        <p:grpSpPr>
          <a:xfrm>
            <a:off x="3068683" y="4887284"/>
            <a:ext cx="2374232" cy="1068890"/>
            <a:chOff x="481262" y="2951746"/>
            <a:chExt cx="2374232" cy="106889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F551C4F-31FB-4EC3-B92B-0D5F6EE6C63E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168793-DA90-4C09-9E24-1877F6D11271}"/>
                </a:ext>
              </a:extLst>
            </p:cNvPr>
            <p:cNvSpPr txBox="1"/>
            <p:nvPr/>
          </p:nvSpPr>
          <p:spPr>
            <a:xfrm>
              <a:off x="975720" y="3193804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377297-0747-44EB-B0D8-7EEE8079DE9C}"/>
              </a:ext>
            </a:extLst>
          </p:cNvPr>
          <p:cNvGrpSpPr/>
          <p:nvPr/>
        </p:nvGrpSpPr>
        <p:grpSpPr>
          <a:xfrm>
            <a:off x="6355066" y="4887284"/>
            <a:ext cx="2374232" cy="1068890"/>
            <a:chOff x="481262" y="2951746"/>
            <a:chExt cx="2374232" cy="106889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F61F4EC-1DDB-49D3-936F-FF3E8C5813C9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D40DA2-DA73-4B4B-8019-44502432AB38}"/>
                </a:ext>
              </a:extLst>
            </p:cNvPr>
            <p:cNvSpPr txBox="1"/>
            <p:nvPr/>
          </p:nvSpPr>
          <p:spPr>
            <a:xfrm>
              <a:off x="605427" y="3193804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4D7B3B-6039-4D8E-B8D1-1D49C9201860}"/>
              </a:ext>
            </a:extLst>
          </p:cNvPr>
          <p:cNvGrpSpPr/>
          <p:nvPr/>
        </p:nvGrpSpPr>
        <p:grpSpPr>
          <a:xfrm>
            <a:off x="8974731" y="4887284"/>
            <a:ext cx="2374232" cy="1068890"/>
            <a:chOff x="481262" y="2951746"/>
            <a:chExt cx="2374232" cy="106889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37D271-91AE-4D43-821B-9E61C7867FD6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A453A3-C5AA-426A-9F1B-5D453E038010}"/>
                </a:ext>
              </a:extLst>
            </p:cNvPr>
            <p:cNvSpPr txBox="1"/>
            <p:nvPr/>
          </p:nvSpPr>
          <p:spPr>
            <a:xfrm>
              <a:off x="714430" y="3193803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509F6B-3D40-4F0B-90D5-070BEEDA1730}"/>
              </a:ext>
            </a:extLst>
          </p:cNvPr>
          <p:cNvCxnSpPr>
            <a:stCxn id="4" idx="1"/>
            <a:endCxn id="13" idx="0"/>
          </p:cNvCxnSpPr>
          <p:nvPr/>
        </p:nvCxnSpPr>
        <p:spPr>
          <a:xfrm flipH="1">
            <a:off x="2823250" y="2225133"/>
            <a:ext cx="1784845" cy="654124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09C168-184C-4386-890D-23AD4AFEE5EE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6982327" y="2225133"/>
            <a:ext cx="1721127" cy="654124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3964741-73CE-4CA1-BB37-E486102B0E81}"/>
              </a:ext>
            </a:extLst>
          </p:cNvPr>
          <p:cNvSpPr txBox="1"/>
          <p:nvPr/>
        </p:nvSpPr>
        <p:spPr>
          <a:xfrm>
            <a:off x="2564001" y="2032662"/>
            <a:ext cx="126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Infected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48F02D-A445-4B05-A1C3-15D275CD492A}"/>
              </a:ext>
            </a:extLst>
          </p:cNvPr>
          <p:cNvSpPr txBox="1"/>
          <p:nvPr/>
        </p:nvSpPr>
        <p:spPr>
          <a:xfrm>
            <a:off x="7687497" y="2055856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Not Infected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D48585D-5E3D-4541-86CF-EAF6D292B0C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1636134" y="3948147"/>
            <a:ext cx="1187116" cy="93913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98F4D60-E0B3-4022-B63A-C8C80D5BB0EC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2823250" y="3948147"/>
            <a:ext cx="1432549" cy="93913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0B152B7-C29E-462E-8283-DD2D628C7194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 flipH="1">
            <a:off x="7542182" y="3948147"/>
            <a:ext cx="1161272" cy="93913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E193B3-8255-494A-9666-AC8F543A450E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>
            <a:off x="8703454" y="3948147"/>
            <a:ext cx="1458393" cy="93913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A7F8736-210B-4D56-BE29-4D272E860A48}"/>
              </a:ext>
            </a:extLst>
          </p:cNvPr>
          <p:cNvSpPr txBox="1"/>
          <p:nvPr/>
        </p:nvSpPr>
        <p:spPr>
          <a:xfrm>
            <a:off x="4738960" y="2854980"/>
            <a:ext cx="2294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U.S. Population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44281-3377-DFCA-DCD8-ABC56A80FB23}"/>
              </a:ext>
            </a:extLst>
          </p:cNvPr>
          <p:cNvSpPr txBox="1"/>
          <p:nvPr/>
        </p:nvSpPr>
        <p:spPr>
          <a:xfrm>
            <a:off x="4137947" y="3713150"/>
            <a:ext cx="33913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Infection Prevalence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1/125 </a:t>
            </a:r>
          </a:p>
        </p:txBody>
      </p:sp>
    </p:spTree>
    <p:extLst>
      <p:ext uri="{BB962C8B-B14F-4D97-AF65-F5344CB8AC3E}">
        <p14:creationId xmlns:p14="http://schemas.microsoft.com/office/powerpoint/2010/main" val="35255875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71E7-3126-439A-B659-9732A5A65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Rate Fallacy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CF747D-C812-4436-87CA-753013D36803}"/>
              </a:ext>
            </a:extLst>
          </p:cNvPr>
          <p:cNvGrpSpPr/>
          <p:nvPr/>
        </p:nvGrpSpPr>
        <p:grpSpPr>
          <a:xfrm>
            <a:off x="4608095" y="1690688"/>
            <a:ext cx="2374232" cy="1068890"/>
            <a:chOff x="481262" y="2951746"/>
            <a:chExt cx="2374232" cy="10688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1A30C11-6DD3-482F-82B5-DCD077D820A1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BAD862-FF44-4AC5-9F80-83509D988EDB}"/>
                </a:ext>
              </a:extLst>
            </p:cNvPr>
            <p:cNvSpPr txBox="1"/>
            <p:nvPr/>
          </p:nvSpPr>
          <p:spPr>
            <a:xfrm>
              <a:off x="605427" y="3193804"/>
              <a:ext cx="2130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328,000,000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7A6E44-D297-4E7D-A455-46B624E1FCA3}"/>
              </a:ext>
            </a:extLst>
          </p:cNvPr>
          <p:cNvGrpSpPr/>
          <p:nvPr/>
        </p:nvGrpSpPr>
        <p:grpSpPr>
          <a:xfrm>
            <a:off x="7516338" y="2879257"/>
            <a:ext cx="2374232" cy="1068890"/>
            <a:chOff x="481262" y="2951746"/>
            <a:chExt cx="2374232" cy="10688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CEB0E46-8C7C-4F57-B1AF-EE3851ECE161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4C6F4F-1C02-43EC-903C-3F3D6C20B196}"/>
                </a:ext>
              </a:extLst>
            </p:cNvPr>
            <p:cNvSpPr txBox="1"/>
            <p:nvPr/>
          </p:nvSpPr>
          <p:spPr>
            <a:xfrm>
              <a:off x="605427" y="3193804"/>
              <a:ext cx="2130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325,376,000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A67E69-B216-4906-844D-5C58E1A418F4}"/>
              </a:ext>
            </a:extLst>
          </p:cNvPr>
          <p:cNvGrpSpPr/>
          <p:nvPr/>
        </p:nvGrpSpPr>
        <p:grpSpPr>
          <a:xfrm>
            <a:off x="1636134" y="2879257"/>
            <a:ext cx="2374232" cy="1068890"/>
            <a:chOff x="481262" y="2951746"/>
            <a:chExt cx="2374232" cy="10688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4D93FE1-8D95-4E0F-9124-AE9A48E3C32A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129508-9BDB-432D-981C-FC179BDD37CB}"/>
                </a:ext>
              </a:extLst>
            </p:cNvPr>
            <p:cNvSpPr txBox="1"/>
            <p:nvPr/>
          </p:nvSpPr>
          <p:spPr>
            <a:xfrm>
              <a:off x="795382" y="3193804"/>
              <a:ext cx="17459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2,624,000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EAB923-93A6-4FBC-86A6-233431713949}"/>
              </a:ext>
            </a:extLst>
          </p:cNvPr>
          <p:cNvGrpSpPr/>
          <p:nvPr/>
        </p:nvGrpSpPr>
        <p:grpSpPr>
          <a:xfrm>
            <a:off x="449018" y="4887284"/>
            <a:ext cx="2374232" cy="1068890"/>
            <a:chOff x="481262" y="2951746"/>
            <a:chExt cx="2374232" cy="10688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DA082AD-F70F-4FE4-99F7-0AF6B9BC4958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B4D967-8D3B-464F-92C3-FA3CB26F03FE}"/>
                </a:ext>
              </a:extLst>
            </p:cNvPr>
            <p:cNvSpPr txBox="1"/>
            <p:nvPr/>
          </p:nvSpPr>
          <p:spPr>
            <a:xfrm>
              <a:off x="795382" y="3193804"/>
              <a:ext cx="17459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2,492,800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DB2AFF-FEB0-4F55-9035-BD3C34173032}"/>
              </a:ext>
            </a:extLst>
          </p:cNvPr>
          <p:cNvGrpSpPr/>
          <p:nvPr/>
        </p:nvGrpSpPr>
        <p:grpSpPr>
          <a:xfrm>
            <a:off x="3068683" y="4887284"/>
            <a:ext cx="2374232" cy="1068890"/>
            <a:chOff x="481262" y="2951746"/>
            <a:chExt cx="2374232" cy="106889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F551C4F-31FB-4EC3-B92B-0D5F6EE6C63E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168793-DA90-4C09-9E24-1877F6D11271}"/>
                </a:ext>
              </a:extLst>
            </p:cNvPr>
            <p:cNvSpPr txBox="1"/>
            <p:nvPr/>
          </p:nvSpPr>
          <p:spPr>
            <a:xfrm>
              <a:off x="975720" y="3193804"/>
              <a:ext cx="13853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131,200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377297-0747-44EB-B0D8-7EEE8079DE9C}"/>
              </a:ext>
            </a:extLst>
          </p:cNvPr>
          <p:cNvGrpSpPr/>
          <p:nvPr/>
        </p:nvGrpSpPr>
        <p:grpSpPr>
          <a:xfrm>
            <a:off x="6355066" y="4887284"/>
            <a:ext cx="2374232" cy="1068890"/>
            <a:chOff x="481262" y="2951746"/>
            <a:chExt cx="2374232" cy="106889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F61F4EC-1DDB-49D3-936F-FF3E8C5813C9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D40DA2-DA73-4B4B-8019-44502432AB38}"/>
                </a:ext>
              </a:extLst>
            </p:cNvPr>
            <p:cNvSpPr txBox="1"/>
            <p:nvPr/>
          </p:nvSpPr>
          <p:spPr>
            <a:xfrm>
              <a:off x="605427" y="3193804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4D7B3B-6039-4D8E-B8D1-1D49C9201860}"/>
              </a:ext>
            </a:extLst>
          </p:cNvPr>
          <p:cNvGrpSpPr/>
          <p:nvPr/>
        </p:nvGrpSpPr>
        <p:grpSpPr>
          <a:xfrm>
            <a:off x="8974731" y="4887284"/>
            <a:ext cx="2374232" cy="1068890"/>
            <a:chOff x="481262" y="2951746"/>
            <a:chExt cx="2374232" cy="106889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37D271-91AE-4D43-821B-9E61C7867FD6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A453A3-C5AA-426A-9F1B-5D453E038010}"/>
                </a:ext>
              </a:extLst>
            </p:cNvPr>
            <p:cNvSpPr txBox="1"/>
            <p:nvPr/>
          </p:nvSpPr>
          <p:spPr>
            <a:xfrm>
              <a:off x="714430" y="3193803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509F6B-3D40-4F0B-90D5-070BEEDA1730}"/>
              </a:ext>
            </a:extLst>
          </p:cNvPr>
          <p:cNvCxnSpPr>
            <a:stCxn id="4" idx="1"/>
            <a:endCxn id="13" idx="0"/>
          </p:cNvCxnSpPr>
          <p:nvPr/>
        </p:nvCxnSpPr>
        <p:spPr>
          <a:xfrm flipH="1">
            <a:off x="2823250" y="2225133"/>
            <a:ext cx="1784845" cy="654124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09C168-184C-4386-890D-23AD4AFEE5EE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6982327" y="2225133"/>
            <a:ext cx="1721127" cy="654124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3964741-73CE-4CA1-BB37-E486102B0E81}"/>
              </a:ext>
            </a:extLst>
          </p:cNvPr>
          <p:cNvSpPr txBox="1"/>
          <p:nvPr/>
        </p:nvSpPr>
        <p:spPr>
          <a:xfrm>
            <a:off x="2564001" y="2032662"/>
            <a:ext cx="126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Infected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48F02D-A445-4B05-A1C3-15D275CD492A}"/>
              </a:ext>
            </a:extLst>
          </p:cNvPr>
          <p:cNvSpPr txBox="1"/>
          <p:nvPr/>
        </p:nvSpPr>
        <p:spPr>
          <a:xfrm>
            <a:off x="7687497" y="2055856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Not Infected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D48585D-5E3D-4541-86CF-EAF6D292B0C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1636134" y="3948147"/>
            <a:ext cx="1187116" cy="93913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98F4D60-E0B3-4022-B63A-C8C80D5BB0EC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2823250" y="3948147"/>
            <a:ext cx="1432549" cy="93913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0B152B7-C29E-462E-8283-DD2D628C7194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 flipH="1">
            <a:off x="7542182" y="3948147"/>
            <a:ext cx="1161272" cy="93913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E193B3-8255-494A-9666-AC8F543A450E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>
            <a:off x="8703454" y="3948147"/>
            <a:ext cx="1458393" cy="93913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67472E9-EDC1-4147-B084-BF91E33A55B9}"/>
              </a:ext>
            </a:extLst>
          </p:cNvPr>
          <p:cNvSpPr txBox="1"/>
          <p:nvPr/>
        </p:nvSpPr>
        <p:spPr>
          <a:xfrm>
            <a:off x="719952" y="6111314"/>
            <a:ext cx="183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Test Positive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749487-E816-49F7-B21E-8472FC857C6D}"/>
              </a:ext>
            </a:extLst>
          </p:cNvPr>
          <p:cNvSpPr txBox="1"/>
          <p:nvPr/>
        </p:nvSpPr>
        <p:spPr>
          <a:xfrm>
            <a:off x="3259757" y="6117293"/>
            <a:ext cx="1992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Test Negative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A7F8736-210B-4D56-BE29-4D272E860A48}"/>
              </a:ext>
            </a:extLst>
          </p:cNvPr>
          <p:cNvSpPr txBox="1"/>
          <p:nvPr/>
        </p:nvSpPr>
        <p:spPr>
          <a:xfrm>
            <a:off x="4738960" y="2854980"/>
            <a:ext cx="2294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U.S. Population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8328A-D2D0-CA20-42CC-68820FDE1FA4}"/>
              </a:ext>
            </a:extLst>
          </p:cNvPr>
          <p:cNvSpPr txBox="1"/>
          <p:nvPr/>
        </p:nvSpPr>
        <p:spPr>
          <a:xfrm>
            <a:off x="3626739" y="4021895"/>
            <a:ext cx="2403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95% Accuracy</a:t>
            </a:r>
          </a:p>
        </p:txBody>
      </p:sp>
    </p:spTree>
    <p:extLst>
      <p:ext uri="{BB962C8B-B14F-4D97-AF65-F5344CB8AC3E}">
        <p14:creationId xmlns:p14="http://schemas.microsoft.com/office/powerpoint/2010/main" val="19318077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71E7-3126-439A-B659-9732A5A65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Rate Fallacy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CF747D-C812-4436-87CA-753013D36803}"/>
              </a:ext>
            </a:extLst>
          </p:cNvPr>
          <p:cNvGrpSpPr/>
          <p:nvPr/>
        </p:nvGrpSpPr>
        <p:grpSpPr>
          <a:xfrm>
            <a:off x="4608095" y="1690688"/>
            <a:ext cx="2374232" cy="1068890"/>
            <a:chOff x="481262" y="2951746"/>
            <a:chExt cx="2374232" cy="10688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1A30C11-6DD3-482F-82B5-DCD077D820A1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BAD862-FF44-4AC5-9F80-83509D988EDB}"/>
                </a:ext>
              </a:extLst>
            </p:cNvPr>
            <p:cNvSpPr txBox="1"/>
            <p:nvPr/>
          </p:nvSpPr>
          <p:spPr>
            <a:xfrm>
              <a:off x="605427" y="3193804"/>
              <a:ext cx="2130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328,000,000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7A6E44-D297-4E7D-A455-46B624E1FCA3}"/>
              </a:ext>
            </a:extLst>
          </p:cNvPr>
          <p:cNvGrpSpPr/>
          <p:nvPr/>
        </p:nvGrpSpPr>
        <p:grpSpPr>
          <a:xfrm>
            <a:off x="7516338" y="2879257"/>
            <a:ext cx="2374232" cy="1068890"/>
            <a:chOff x="481262" y="2951746"/>
            <a:chExt cx="2374232" cy="10688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CEB0E46-8C7C-4F57-B1AF-EE3851ECE161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4C6F4F-1C02-43EC-903C-3F3D6C20B196}"/>
                </a:ext>
              </a:extLst>
            </p:cNvPr>
            <p:cNvSpPr txBox="1"/>
            <p:nvPr/>
          </p:nvSpPr>
          <p:spPr>
            <a:xfrm>
              <a:off x="605427" y="3193804"/>
              <a:ext cx="2130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325,376,000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A67E69-B216-4906-844D-5C58E1A418F4}"/>
              </a:ext>
            </a:extLst>
          </p:cNvPr>
          <p:cNvGrpSpPr/>
          <p:nvPr/>
        </p:nvGrpSpPr>
        <p:grpSpPr>
          <a:xfrm>
            <a:off x="1636134" y="2879257"/>
            <a:ext cx="2374232" cy="1068890"/>
            <a:chOff x="481262" y="2951746"/>
            <a:chExt cx="2374232" cy="10688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4D93FE1-8D95-4E0F-9124-AE9A48E3C32A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129508-9BDB-432D-981C-FC179BDD37CB}"/>
                </a:ext>
              </a:extLst>
            </p:cNvPr>
            <p:cNvSpPr txBox="1"/>
            <p:nvPr/>
          </p:nvSpPr>
          <p:spPr>
            <a:xfrm>
              <a:off x="795382" y="3193804"/>
              <a:ext cx="17459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2,624,000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EAB923-93A6-4FBC-86A6-233431713949}"/>
              </a:ext>
            </a:extLst>
          </p:cNvPr>
          <p:cNvGrpSpPr/>
          <p:nvPr/>
        </p:nvGrpSpPr>
        <p:grpSpPr>
          <a:xfrm>
            <a:off x="449018" y="4887284"/>
            <a:ext cx="2374232" cy="1068890"/>
            <a:chOff x="481262" y="2951746"/>
            <a:chExt cx="2374232" cy="10688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DA082AD-F70F-4FE4-99F7-0AF6B9BC4958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B4D967-8D3B-464F-92C3-FA3CB26F03FE}"/>
                </a:ext>
              </a:extLst>
            </p:cNvPr>
            <p:cNvSpPr txBox="1"/>
            <p:nvPr/>
          </p:nvSpPr>
          <p:spPr>
            <a:xfrm>
              <a:off x="795382" y="3193804"/>
              <a:ext cx="17459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2,492,800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DB2AFF-FEB0-4F55-9035-BD3C34173032}"/>
              </a:ext>
            </a:extLst>
          </p:cNvPr>
          <p:cNvGrpSpPr/>
          <p:nvPr/>
        </p:nvGrpSpPr>
        <p:grpSpPr>
          <a:xfrm>
            <a:off x="3068683" y="4887284"/>
            <a:ext cx="2374232" cy="1068890"/>
            <a:chOff x="481262" y="2951746"/>
            <a:chExt cx="2374232" cy="106889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F551C4F-31FB-4EC3-B92B-0D5F6EE6C63E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168793-DA90-4C09-9E24-1877F6D11271}"/>
                </a:ext>
              </a:extLst>
            </p:cNvPr>
            <p:cNvSpPr txBox="1"/>
            <p:nvPr/>
          </p:nvSpPr>
          <p:spPr>
            <a:xfrm>
              <a:off x="975720" y="3193804"/>
              <a:ext cx="13853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131,200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377297-0747-44EB-B0D8-7EEE8079DE9C}"/>
              </a:ext>
            </a:extLst>
          </p:cNvPr>
          <p:cNvGrpSpPr/>
          <p:nvPr/>
        </p:nvGrpSpPr>
        <p:grpSpPr>
          <a:xfrm>
            <a:off x="6355066" y="4887284"/>
            <a:ext cx="2374232" cy="1068890"/>
            <a:chOff x="481262" y="2951746"/>
            <a:chExt cx="2374232" cy="106889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F61F4EC-1DDB-49D3-936F-FF3E8C5813C9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D40DA2-DA73-4B4B-8019-44502432AB38}"/>
                </a:ext>
              </a:extLst>
            </p:cNvPr>
            <p:cNvSpPr txBox="1"/>
            <p:nvPr/>
          </p:nvSpPr>
          <p:spPr>
            <a:xfrm>
              <a:off x="605427" y="3193804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4D7B3B-6039-4D8E-B8D1-1D49C9201860}"/>
              </a:ext>
            </a:extLst>
          </p:cNvPr>
          <p:cNvGrpSpPr/>
          <p:nvPr/>
        </p:nvGrpSpPr>
        <p:grpSpPr>
          <a:xfrm>
            <a:off x="8974731" y="4887284"/>
            <a:ext cx="2374232" cy="1068890"/>
            <a:chOff x="481262" y="2951746"/>
            <a:chExt cx="2374232" cy="106889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37D271-91AE-4D43-821B-9E61C7867FD6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A453A3-C5AA-426A-9F1B-5D453E038010}"/>
                </a:ext>
              </a:extLst>
            </p:cNvPr>
            <p:cNvSpPr txBox="1"/>
            <p:nvPr/>
          </p:nvSpPr>
          <p:spPr>
            <a:xfrm>
              <a:off x="714430" y="3193803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509F6B-3D40-4F0B-90D5-070BEEDA1730}"/>
              </a:ext>
            </a:extLst>
          </p:cNvPr>
          <p:cNvCxnSpPr>
            <a:stCxn id="4" idx="1"/>
            <a:endCxn id="13" idx="0"/>
          </p:cNvCxnSpPr>
          <p:nvPr/>
        </p:nvCxnSpPr>
        <p:spPr>
          <a:xfrm flipH="1">
            <a:off x="2823250" y="2225133"/>
            <a:ext cx="1784845" cy="654124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09C168-184C-4386-890D-23AD4AFEE5EE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6982327" y="2225133"/>
            <a:ext cx="1721127" cy="654124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3964741-73CE-4CA1-BB37-E486102B0E81}"/>
              </a:ext>
            </a:extLst>
          </p:cNvPr>
          <p:cNvSpPr txBox="1"/>
          <p:nvPr/>
        </p:nvSpPr>
        <p:spPr>
          <a:xfrm>
            <a:off x="2564001" y="2032662"/>
            <a:ext cx="126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Infected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48F02D-A445-4B05-A1C3-15D275CD492A}"/>
              </a:ext>
            </a:extLst>
          </p:cNvPr>
          <p:cNvSpPr txBox="1"/>
          <p:nvPr/>
        </p:nvSpPr>
        <p:spPr>
          <a:xfrm>
            <a:off x="7687497" y="2055856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Not Infected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D48585D-5E3D-4541-86CF-EAF6D292B0C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1636134" y="3948147"/>
            <a:ext cx="1187116" cy="93913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98F4D60-E0B3-4022-B63A-C8C80D5BB0EC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2823250" y="3948147"/>
            <a:ext cx="1432549" cy="93913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0B152B7-C29E-462E-8283-DD2D628C7194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 flipH="1">
            <a:off x="7542182" y="3948147"/>
            <a:ext cx="1161272" cy="93913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E193B3-8255-494A-9666-AC8F543A450E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>
            <a:off x="8703454" y="3948147"/>
            <a:ext cx="1458393" cy="93913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67472E9-EDC1-4147-B084-BF91E33A55B9}"/>
              </a:ext>
            </a:extLst>
          </p:cNvPr>
          <p:cNvSpPr txBox="1"/>
          <p:nvPr/>
        </p:nvSpPr>
        <p:spPr>
          <a:xfrm>
            <a:off x="719952" y="6111314"/>
            <a:ext cx="183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Test Positive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749487-E816-49F7-B21E-8472FC857C6D}"/>
              </a:ext>
            </a:extLst>
          </p:cNvPr>
          <p:cNvSpPr txBox="1"/>
          <p:nvPr/>
        </p:nvSpPr>
        <p:spPr>
          <a:xfrm>
            <a:off x="3259757" y="6117293"/>
            <a:ext cx="1992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Test Negative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A7F8736-210B-4D56-BE29-4D272E860A48}"/>
              </a:ext>
            </a:extLst>
          </p:cNvPr>
          <p:cNvSpPr txBox="1"/>
          <p:nvPr/>
        </p:nvSpPr>
        <p:spPr>
          <a:xfrm>
            <a:off x="4738960" y="2854980"/>
            <a:ext cx="2294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U.S. Population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F8571D-5F6D-442A-8CDC-EE7E6B32759D}"/>
              </a:ext>
            </a:extLst>
          </p:cNvPr>
          <p:cNvSpPr txBox="1"/>
          <p:nvPr/>
        </p:nvSpPr>
        <p:spPr>
          <a:xfrm>
            <a:off x="2918734" y="4360423"/>
            <a:ext cx="267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False Negatives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7399E-14F1-467D-B65A-1A8FF2196862}"/>
              </a:ext>
            </a:extLst>
          </p:cNvPr>
          <p:cNvSpPr txBox="1"/>
          <p:nvPr/>
        </p:nvSpPr>
        <p:spPr>
          <a:xfrm>
            <a:off x="412184" y="4360423"/>
            <a:ext cx="2338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True Positives</a:t>
            </a:r>
          </a:p>
        </p:txBody>
      </p:sp>
    </p:spTree>
    <p:extLst>
      <p:ext uri="{BB962C8B-B14F-4D97-AF65-F5344CB8AC3E}">
        <p14:creationId xmlns:p14="http://schemas.microsoft.com/office/powerpoint/2010/main" val="40112158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71E7-3126-439A-B659-9732A5A65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Rate Fallacy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CF747D-C812-4436-87CA-753013D36803}"/>
              </a:ext>
            </a:extLst>
          </p:cNvPr>
          <p:cNvGrpSpPr/>
          <p:nvPr/>
        </p:nvGrpSpPr>
        <p:grpSpPr>
          <a:xfrm>
            <a:off x="4608095" y="1690688"/>
            <a:ext cx="2374232" cy="1068890"/>
            <a:chOff x="481262" y="2951746"/>
            <a:chExt cx="2374232" cy="10688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1A30C11-6DD3-482F-82B5-DCD077D820A1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BAD862-FF44-4AC5-9F80-83509D988EDB}"/>
                </a:ext>
              </a:extLst>
            </p:cNvPr>
            <p:cNvSpPr txBox="1"/>
            <p:nvPr/>
          </p:nvSpPr>
          <p:spPr>
            <a:xfrm>
              <a:off x="605427" y="3193804"/>
              <a:ext cx="2130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328,000,000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7A6E44-D297-4E7D-A455-46B624E1FCA3}"/>
              </a:ext>
            </a:extLst>
          </p:cNvPr>
          <p:cNvGrpSpPr/>
          <p:nvPr/>
        </p:nvGrpSpPr>
        <p:grpSpPr>
          <a:xfrm>
            <a:off x="7516338" y="2879257"/>
            <a:ext cx="2374232" cy="1068890"/>
            <a:chOff x="481262" y="2951746"/>
            <a:chExt cx="2374232" cy="10688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CEB0E46-8C7C-4F57-B1AF-EE3851ECE161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4C6F4F-1C02-43EC-903C-3F3D6C20B196}"/>
                </a:ext>
              </a:extLst>
            </p:cNvPr>
            <p:cNvSpPr txBox="1"/>
            <p:nvPr/>
          </p:nvSpPr>
          <p:spPr>
            <a:xfrm>
              <a:off x="605427" y="3193804"/>
              <a:ext cx="2130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325,376,000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A67E69-B216-4906-844D-5C58E1A418F4}"/>
              </a:ext>
            </a:extLst>
          </p:cNvPr>
          <p:cNvGrpSpPr/>
          <p:nvPr/>
        </p:nvGrpSpPr>
        <p:grpSpPr>
          <a:xfrm>
            <a:off x="1636134" y="2879257"/>
            <a:ext cx="2374232" cy="1068890"/>
            <a:chOff x="481262" y="2951746"/>
            <a:chExt cx="2374232" cy="10688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4D93FE1-8D95-4E0F-9124-AE9A48E3C32A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129508-9BDB-432D-981C-FC179BDD37CB}"/>
                </a:ext>
              </a:extLst>
            </p:cNvPr>
            <p:cNvSpPr txBox="1"/>
            <p:nvPr/>
          </p:nvSpPr>
          <p:spPr>
            <a:xfrm>
              <a:off x="795382" y="3193804"/>
              <a:ext cx="17459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2,624,000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EAB923-93A6-4FBC-86A6-233431713949}"/>
              </a:ext>
            </a:extLst>
          </p:cNvPr>
          <p:cNvGrpSpPr/>
          <p:nvPr/>
        </p:nvGrpSpPr>
        <p:grpSpPr>
          <a:xfrm>
            <a:off x="449018" y="4887284"/>
            <a:ext cx="2374232" cy="1068890"/>
            <a:chOff x="481262" y="2951746"/>
            <a:chExt cx="2374232" cy="10688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DA082AD-F70F-4FE4-99F7-0AF6B9BC4958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B4D967-8D3B-464F-92C3-FA3CB26F03FE}"/>
                </a:ext>
              </a:extLst>
            </p:cNvPr>
            <p:cNvSpPr txBox="1"/>
            <p:nvPr/>
          </p:nvSpPr>
          <p:spPr>
            <a:xfrm>
              <a:off x="795382" y="3193804"/>
              <a:ext cx="17459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2,492,800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DB2AFF-FEB0-4F55-9035-BD3C34173032}"/>
              </a:ext>
            </a:extLst>
          </p:cNvPr>
          <p:cNvGrpSpPr/>
          <p:nvPr/>
        </p:nvGrpSpPr>
        <p:grpSpPr>
          <a:xfrm>
            <a:off x="3068683" y="4887284"/>
            <a:ext cx="2374232" cy="1068890"/>
            <a:chOff x="481262" y="2951746"/>
            <a:chExt cx="2374232" cy="106889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F551C4F-31FB-4EC3-B92B-0D5F6EE6C63E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168793-DA90-4C09-9E24-1877F6D11271}"/>
                </a:ext>
              </a:extLst>
            </p:cNvPr>
            <p:cNvSpPr txBox="1"/>
            <p:nvPr/>
          </p:nvSpPr>
          <p:spPr>
            <a:xfrm>
              <a:off x="975720" y="3193804"/>
              <a:ext cx="13853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131,200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377297-0747-44EB-B0D8-7EEE8079DE9C}"/>
              </a:ext>
            </a:extLst>
          </p:cNvPr>
          <p:cNvGrpSpPr/>
          <p:nvPr/>
        </p:nvGrpSpPr>
        <p:grpSpPr>
          <a:xfrm>
            <a:off x="6355066" y="4887284"/>
            <a:ext cx="2374232" cy="1068890"/>
            <a:chOff x="481262" y="2951746"/>
            <a:chExt cx="2374232" cy="106889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F61F4EC-1DDB-49D3-936F-FF3E8C5813C9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D40DA2-DA73-4B4B-8019-44502432AB38}"/>
                </a:ext>
              </a:extLst>
            </p:cNvPr>
            <p:cNvSpPr txBox="1"/>
            <p:nvPr/>
          </p:nvSpPr>
          <p:spPr>
            <a:xfrm>
              <a:off x="605427" y="3193804"/>
              <a:ext cx="21002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309,107,200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4D7B3B-6039-4D8E-B8D1-1D49C9201860}"/>
              </a:ext>
            </a:extLst>
          </p:cNvPr>
          <p:cNvGrpSpPr/>
          <p:nvPr/>
        </p:nvGrpSpPr>
        <p:grpSpPr>
          <a:xfrm>
            <a:off x="8974731" y="4887284"/>
            <a:ext cx="2374232" cy="1068890"/>
            <a:chOff x="481262" y="2951746"/>
            <a:chExt cx="2374232" cy="106889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37D271-91AE-4D43-821B-9E61C7867FD6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A453A3-C5AA-426A-9F1B-5D453E038010}"/>
                </a:ext>
              </a:extLst>
            </p:cNvPr>
            <p:cNvSpPr txBox="1"/>
            <p:nvPr/>
          </p:nvSpPr>
          <p:spPr>
            <a:xfrm>
              <a:off x="714430" y="3193803"/>
              <a:ext cx="1907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16,268,800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509F6B-3D40-4F0B-90D5-070BEEDA1730}"/>
              </a:ext>
            </a:extLst>
          </p:cNvPr>
          <p:cNvCxnSpPr>
            <a:stCxn id="4" idx="1"/>
            <a:endCxn id="13" idx="0"/>
          </p:cNvCxnSpPr>
          <p:nvPr/>
        </p:nvCxnSpPr>
        <p:spPr>
          <a:xfrm flipH="1">
            <a:off x="2823250" y="2225133"/>
            <a:ext cx="1784845" cy="654124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09C168-184C-4386-890D-23AD4AFEE5EE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6982327" y="2225133"/>
            <a:ext cx="1721127" cy="654124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3964741-73CE-4CA1-BB37-E486102B0E81}"/>
              </a:ext>
            </a:extLst>
          </p:cNvPr>
          <p:cNvSpPr txBox="1"/>
          <p:nvPr/>
        </p:nvSpPr>
        <p:spPr>
          <a:xfrm>
            <a:off x="2564001" y="2032662"/>
            <a:ext cx="126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Infected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48F02D-A445-4B05-A1C3-15D275CD492A}"/>
              </a:ext>
            </a:extLst>
          </p:cNvPr>
          <p:cNvSpPr txBox="1"/>
          <p:nvPr/>
        </p:nvSpPr>
        <p:spPr>
          <a:xfrm>
            <a:off x="7687497" y="2055856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Not Infected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D48585D-5E3D-4541-86CF-EAF6D292B0C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1636134" y="3948147"/>
            <a:ext cx="1187116" cy="93913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98F4D60-E0B3-4022-B63A-C8C80D5BB0EC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2823250" y="3948147"/>
            <a:ext cx="1432549" cy="93913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0B152B7-C29E-462E-8283-DD2D628C7194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 flipH="1">
            <a:off x="7542182" y="3948147"/>
            <a:ext cx="1161272" cy="93913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E193B3-8255-494A-9666-AC8F543A450E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>
            <a:off x="8703454" y="3948147"/>
            <a:ext cx="1458393" cy="93913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67472E9-EDC1-4147-B084-BF91E33A55B9}"/>
              </a:ext>
            </a:extLst>
          </p:cNvPr>
          <p:cNvSpPr txBox="1"/>
          <p:nvPr/>
        </p:nvSpPr>
        <p:spPr>
          <a:xfrm>
            <a:off x="719952" y="6111314"/>
            <a:ext cx="183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Test Positive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749487-E816-49F7-B21E-8472FC857C6D}"/>
              </a:ext>
            </a:extLst>
          </p:cNvPr>
          <p:cNvSpPr txBox="1"/>
          <p:nvPr/>
        </p:nvSpPr>
        <p:spPr>
          <a:xfrm>
            <a:off x="3259757" y="6117293"/>
            <a:ext cx="1992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Test Negative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872226-53AC-4CD7-B9F5-6D338F108429}"/>
              </a:ext>
            </a:extLst>
          </p:cNvPr>
          <p:cNvSpPr txBox="1"/>
          <p:nvPr/>
        </p:nvSpPr>
        <p:spPr>
          <a:xfrm>
            <a:off x="6600157" y="6111314"/>
            <a:ext cx="1992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Test Negative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D0069F2-6154-41FA-AD73-2EF1222E066A}"/>
              </a:ext>
            </a:extLst>
          </p:cNvPr>
          <p:cNvSpPr txBox="1"/>
          <p:nvPr/>
        </p:nvSpPr>
        <p:spPr>
          <a:xfrm>
            <a:off x="9139962" y="6117293"/>
            <a:ext cx="183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Test Positive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A7F8736-210B-4D56-BE29-4D272E860A48}"/>
              </a:ext>
            </a:extLst>
          </p:cNvPr>
          <p:cNvSpPr txBox="1"/>
          <p:nvPr/>
        </p:nvSpPr>
        <p:spPr>
          <a:xfrm>
            <a:off x="4738960" y="2854980"/>
            <a:ext cx="2294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U.S. Population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503B-745F-7D24-B4EE-8C902CF17584}"/>
              </a:ext>
            </a:extLst>
          </p:cNvPr>
          <p:cNvSpPr txBox="1"/>
          <p:nvPr/>
        </p:nvSpPr>
        <p:spPr>
          <a:xfrm>
            <a:off x="5532980" y="4122007"/>
            <a:ext cx="2403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95% Accuracy</a:t>
            </a:r>
          </a:p>
        </p:txBody>
      </p:sp>
    </p:spTree>
    <p:extLst>
      <p:ext uri="{BB962C8B-B14F-4D97-AF65-F5344CB8AC3E}">
        <p14:creationId xmlns:p14="http://schemas.microsoft.com/office/powerpoint/2010/main" val="4752437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71E7-3126-439A-B659-9732A5A65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Rate Fallacy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CF747D-C812-4436-87CA-753013D36803}"/>
              </a:ext>
            </a:extLst>
          </p:cNvPr>
          <p:cNvGrpSpPr/>
          <p:nvPr/>
        </p:nvGrpSpPr>
        <p:grpSpPr>
          <a:xfrm>
            <a:off x="4608095" y="1690688"/>
            <a:ext cx="2374232" cy="1068890"/>
            <a:chOff x="481262" y="2951746"/>
            <a:chExt cx="2374232" cy="10688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1A30C11-6DD3-482F-82B5-DCD077D820A1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BAD862-FF44-4AC5-9F80-83509D988EDB}"/>
                </a:ext>
              </a:extLst>
            </p:cNvPr>
            <p:cNvSpPr txBox="1"/>
            <p:nvPr/>
          </p:nvSpPr>
          <p:spPr>
            <a:xfrm>
              <a:off x="605427" y="3193804"/>
              <a:ext cx="2130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328,000,000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7A6E44-D297-4E7D-A455-46B624E1FCA3}"/>
              </a:ext>
            </a:extLst>
          </p:cNvPr>
          <p:cNvGrpSpPr/>
          <p:nvPr/>
        </p:nvGrpSpPr>
        <p:grpSpPr>
          <a:xfrm>
            <a:off x="7516338" y="2879257"/>
            <a:ext cx="2374232" cy="1068890"/>
            <a:chOff x="481262" y="2951746"/>
            <a:chExt cx="2374232" cy="10688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CEB0E46-8C7C-4F57-B1AF-EE3851ECE161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4C6F4F-1C02-43EC-903C-3F3D6C20B196}"/>
                </a:ext>
              </a:extLst>
            </p:cNvPr>
            <p:cNvSpPr txBox="1"/>
            <p:nvPr/>
          </p:nvSpPr>
          <p:spPr>
            <a:xfrm>
              <a:off x="605427" y="3193804"/>
              <a:ext cx="2130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325,376,000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A67E69-B216-4906-844D-5C58E1A418F4}"/>
              </a:ext>
            </a:extLst>
          </p:cNvPr>
          <p:cNvGrpSpPr/>
          <p:nvPr/>
        </p:nvGrpSpPr>
        <p:grpSpPr>
          <a:xfrm>
            <a:off x="1636134" y="2879257"/>
            <a:ext cx="2374232" cy="1068890"/>
            <a:chOff x="481262" y="2951746"/>
            <a:chExt cx="2374232" cy="10688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4D93FE1-8D95-4E0F-9124-AE9A48E3C32A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129508-9BDB-432D-981C-FC179BDD37CB}"/>
                </a:ext>
              </a:extLst>
            </p:cNvPr>
            <p:cNvSpPr txBox="1"/>
            <p:nvPr/>
          </p:nvSpPr>
          <p:spPr>
            <a:xfrm>
              <a:off x="795382" y="3193804"/>
              <a:ext cx="17459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2,624,000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EAB923-93A6-4FBC-86A6-233431713949}"/>
              </a:ext>
            </a:extLst>
          </p:cNvPr>
          <p:cNvGrpSpPr/>
          <p:nvPr/>
        </p:nvGrpSpPr>
        <p:grpSpPr>
          <a:xfrm>
            <a:off x="449018" y="4887284"/>
            <a:ext cx="2374232" cy="1068890"/>
            <a:chOff x="481262" y="2951746"/>
            <a:chExt cx="2374232" cy="10688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DA082AD-F70F-4FE4-99F7-0AF6B9BC4958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B4D967-8D3B-464F-92C3-FA3CB26F03FE}"/>
                </a:ext>
              </a:extLst>
            </p:cNvPr>
            <p:cNvSpPr txBox="1"/>
            <p:nvPr/>
          </p:nvSpPr>
          <p:spPr>
            <a:xfrm>
              <a:off x="795382" y="3193804"/>
              <a:ext cx="17459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2,492,800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DB2AFF-FEB0-4F55-9035-BD3C34173032}"/>
              </a:ext>
            </a:extLst>
          </p:cNvPr>
          <p:cNvGrpSpPr/>
          <p:nvPr/>
        </p:nvGrpSpPr>
        <p:grpSpPr>
          <a:xfrm>
            <a:off x="3068683" y="4887284"/>
            <a:ext cx="2374232" cy="1068890"/>
            <a:chOff x="481262" y="2951746"/>
            <a:chExt cx="2374232" cy="106889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F551C4F-31FB-4EC3-B92B-0D5F6EE6C63E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168793-DA90-4C09-9E24-1877F6D11271}"/>
                </a:ext>
              </a:extLst>
            </p:cNvPr>
            <p:cNvSpPr txBox="1"/>
            <p:nvPr/>
          </p:nvSpPr>
          <p:spPr>
            <a:xfrm>
              <a:off x="975720" y="3193804"/>
              <a:ext cx="13853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131,200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377297-0747-44EB-B0D8-7EEE8079DE9C}"/>
              </a:ext>
            </a:extLst>
          </p:cNvPr>
          <p:cNvGrpSpPr/>
          <p:nvPr/>
        </p:nvGrpSpPr>
        <p:grpSpPr>
          <a:xfrm>
            <a:off x="6355066" y="4887284"/>
            <a:ext cx="2374232" cy="1068890"/>
            <a:chOff x="481262" y="2951746"/>
            <a:chExt cx="2374232" cy="106889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F61F4EC-1DDB-49D3-936F-FF3E8C5813C9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D40DA2-DA73-4B4B-8019-44502432AB38}"/>
                </a:ext>
              </a:extLst>
            </p:cNvPr>
            <p:cNvSpPr txBox="1"/>
            <p:nvPr/>
          </p:nvSpPr>
          <p:spPr>
            <a:xfrm>
              <a:off x="605427" y="3193804"/>
              <a:ext cx="21002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309,107,200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4D7B3B-6039-4D8E-B8D1-1D49C9201860}"/>
              </a:ext>
            </a:extLst>
          </p:cNvPr>
          <p:cNvGrpSpPr/>
          <p:nvPr/>
        </p:nvGrpSpPr>
        <p:grpSpPr>
          <a:xfrm>
            <a:off x="8974731" y="4887284"/>
            <a:ext cx="2374232" cy="1068890"/>
            <a:chOff x="481262" y="2951746"/>
            <a:chExt cx="2374232" cy="106889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37D271-91AE-4D43-821B-9E61C7867FD6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A453A3-C5AA-426A-9F1B-5D453E038010}"/>
                </a:ext>
              </a:extLst>
            </p:cNvPr>
            <p:cNvSpPr txBox="1"/>
            <p:nvPr/>
          </p:nvSpPr>
          <p:spPr>
            <a:xfrm>
              <a:off x="714430" y="3193803"/>
              <a:ext cx="1907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16,268,800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509F6B-3D40-4F0B-90D5-070BEEDA1730}"/>
              </a:ext>
            </a:extLst>
          </p:cNvPr>
          <p:cNvCxnSpPr>
            <a:stCxn id="4" idx="1"/>
            <a:endCxn id="13" idx="0"/>
          </p:cNvCxnSpPr>
          <p:nvPr/>
        </p:nvCxnSpPr>
        <p:spPr>
          <a:xfrm flipH="1">
            <a:off x="2823250" y="2225133"/>
            <a:ext cx="1784845" cy="654124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09C168-184C-4386-890D-23AD4AFEE5EE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6982327" y="2225133"/>
            <a:ext cx="1721127" cy="654124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3964741-73CE-4CA1-BB37-E486102B0E81}"/>
              </a:ext>
            </a:extLst>
          </p:cNvPr>
          <p:cNvSpPr txBox="1"/>
          <p:nvPr/>
        </p:nvSpPr>
        <p:spPr>
          <a:xfrm>
            <a:off x="2564001" y="2032662"/>
            <a:ext cx="126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Infected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48F02D-A445-4B05-A1C3-15D275CD492A}"/>
              </a:ext>
            </a:extLst>
          </p:cNvPr>
          <p:cNvSpPr txBox="1"/>
          <p:nvPr/>
        </p:nvSpPr>
        <p:spPr>
          <a:xfrm>
            <a:off x="7687497" y="2055856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Not Infected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D48585D-5E3D-4541-86CF-EAF6D292B0C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1636134" y="3948147"/>
            <a:ext cx="1187116" cy="93913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98F4D60-E0B3-4022-B63A-C8C80D5BB0EC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2823250" y="3948147"/>
            <a:ext cx="1432549" cy="93913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0B152B7-C29E-462E-8283-DD2D628C7194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 flipH="1">
            <a:off x="7542182" y="3948147"/>
            <a:ext cx="1161272" cy="93913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E193B3-8255-494A-9666-AC8F543A450E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>
            <a:off x="8703454" y="3948147"/>
            <a:ext cx="1458393" cy="93913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67472E9-EDC1-4147-B084-BF91E33A55B9}"/>
              </a:ext>
            </a:extLst>
          </p:cNvPr>
          <p:cNvSpPr txBox="1"/>
          <p:nvPr/>
        </p:nvSpPr>
        <p:spPr>
          <a:xfrm>
            <a:off x="719952" y="6111314"/>
            <a:ext cx="183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Test Positive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749487-E816-49F7-B21E-8472FC857C6D}"/>
              </a:ext>
            </a:extLst>
          </p:cNvPr>
          <p:cNvSpPr txBox="1"/>
          <p:nvPr/>
        </p:nvSpPr>
        <p:spPr>
          <a:xfrm>
            <a:off x="3259757" y="6117293"/>
            <a:ext cx="1992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Test Negative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872226-53AC-4CD7-B9F5-6D338F108429}"/>
              </a:ext>
            </a:extLst>
          </p:cNvPr>
          <p:cNvSpPr txBox="1"/>
          <p:nvPr/>
        </p:nvSpPr>
        <p:spPr>
          <a:xfrm>
            <a:off x="6600157" y="6111314"/>
            <a:ext cx="1992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Test Negative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D0069F2-6154-41FA-AD73-2EF1222E066A}"/>
              </a:ext>
            </a:extLst>
          </p:cNvPr>
          <p:cNvSpPr txBox="1"/>
          <p:nvPr/>
        </p:nvSpPr>
        <p:spPr>
          <a:xfrm>
            <a:off x="9139962" y="6117293"/>
            <a:ext cx="183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Test Positive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A7F8736-210B-4D56-BE29-4D272E860A48}"/>
              </a:ext>
            </a:extLst>
          </p:cNvPr>
          <p:cNvSpPr txBox="1"/>
          <p:nvPr/>
        </p:nvSpPr>
        <p:spPr>
          <a:xfrm>
            <a:off x="4738960" y="2854980"/>
            <a:ext cx="2294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U.S. Population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7B0C09-6893-4530-BEC1-1AAC6257F63A}"/>
              </a:ext>
            </a:extLst>
          </p:cNvPr>
          <p:cNvSpPr txBox="1"/>
          <p:nvPr/>
        </p:nvSpPr>
        <p:spPr>
          <a:xfrm>
            <a:off x="8866580" y="4364063"/>
            <a:ext cx="2399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False Positives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A5B291-6DF1-4DDD-B382-21C6596A6374}"/>
              </a:ext>
            </a:extLst>
          </p:cNvPr>
          <p:cNvSpPr txBox="1"/>
          <p:nvPr/>
        </p:nvSpPr>
        <p:spPr>
          <a:xfrm>
            <a:off x="6130353" y="4364063"/>
            <a:ext cx="2523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True Negatives</a:t>
            </a:r>
          </a:p>
        </p:txBody>
      </p:sp>
    </p:spTree>
    <p:extLst>
      <p:ext uri="{BB962C8B-B14F-4D97-AF65-F5344CB8AC3E}">
        <p14:creationId xmlns:p14="http://schemas.microsoft.com/office/powerpoint/2010/main" val="23066338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71E7-3126-439A-B659-9732A5A65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Rate Fallacy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CF747D-C812-4436-87CA-753013D36803}"/>
              </a:ext>
            </a:extLst>
          </p:cNvPr>
          <p:cNvGrpSpPr/>
          <p:nvPr/>
        </p:nvGrpSpPr>
        <p:grpSpPr>
          <a:xfrm>
            <a:off x="4608095" y="1690688"/>
            <a:ext cx="2374232" cy="1068890"/>
            <a:chOff x="481262" y="2951746"/>
            <a:chExt cx="2374232" cy="1068890"/>
          </a:xfrm>
          <a:effectLst/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1A30C11-6DD3-482F-82B5-DCD077D820A1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BAD862-FF44-4AC5-9F80-83509D988EDB}"/>
                </a:ext>
              </a:extLst>
            </p:cNvPr>
            <p:cNvSpPr txBox="1"/>
            <p:nvPr/>
          </p:nvSpPr>
          <p:spPr>
            <a:xfrm>
              <a:off x="605427" y="3193804"/>
              <a:ext cx="2130711" cy="58477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328,000,000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7A6E44-D297-4E7D-A455-46B624E1FCA3}"/>
              </a:ext>
            </a:extLst>
          </p:cNvPr>
          <p:cNvGrpSpPr/>
          <p:nvPr/>
        </p:nvGrpSpPr>
        <p:grpSpPr>
          <a:xfrm>
            <a:off x="7516338" y="2879257"/>
            <a:ext cx="2374232" cy="1068890"/>
            <a:chOff x="481262" y="2951746"/>
            <a:chExt cx="2374232" cy="10688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CEB0E46-8C7C-4F57-B1AF-EE3851ECE161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4C6F4F-1C02-43EC-903C-3F3D6C20B196}"/>
                </a:ext>
              </a:extLst>
            </p:cNvPr>
            <p:cNvSpPr txBox="1"/>
            <p:nvPr/>
          </p:nvSpPr>
          <p:spPr>
            <a:xfrm>
              <a:off x="605427" y="3193804"/>
              <a:ext cx="2130711" cy="58477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325,376,000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A67E69-B216-4906-844D-5C58E1A418F4}"/>
              </a:ext>
            </a:extLst>
          </p:cNvPr>
          <p:cNvGrpSpPr/>
          <p:nvPr/>
        </p:nvGrpSpPr>
        <p:grpSpPr>
          <a:xfrm>
            <a:off x="1636134" y="2879257"/>
            <a:ext cx="2374232" cy="1068890"/>
            <a:chOff x="481262" y="2951746"/>
            <a:chExt cx="2374232" cy="10688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4D93FE1-8D95-4E0F-9124-AE9A48E3C32A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129508-9BDB-432D-981C-FC179BDD37CB}"/>
                </a:ext>
              </a:extLst>
            </p:cNvPr>
            <p:cNvSpPr txBox="1"/>
            <p:nvPr/>
          </p:nvSpPr>
          <p:spPr>
            <a:xfrm>
              <a:off x="795382" y="3193804"/>
              <a:ext cx="1745991" cy="58477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2,624,000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EAB923-93A6-4FBC-86A6-233431713949}"/>
              </a:ext>
            </a:extLst>
          </p:cNvPr>
          <p:cNvGrpSpPr/>
          <p:nvPr/>
        </p:nvGrpSpPr>
        <p:grpSpPr>
          <a:xfrm>
            <a:off x="449018" y="4887284"/>
            <a:ext cx="2374232" cy="1068890"/>
            <a:chOff x="481262" y="2951746"/>
            <a:chExt cx="2374232" cy="10688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DA082AD-F70F-4FE4-99F7-0AF6B9BC4958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B4D967-8D3B-464F-92C3-FA3CB26F03FE}"/>
                </a:ext>
              </a:extLst>
            </p:cNvPr>
            <p:cNvSpPr txBox="1"/>
            <p:nvPr/>
          </p:nvSpPr>
          <p:spPr>
            <a:xfrm>
              <a:off x="795382" y="3193804"/>
              <a:ext cx="17459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2,492,800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DB2AFF-FEB0-4F55-9035-BD3C34173032}"/>
              </a:ext>
            </a:extLst>
          </p:cNvPr>
          <p:cNvGrpSpPr/>
          <p:nvPr/>
        </p:nvGrpSpPr>
        <p:grpSpPr>
          <a:xfrm>
            <a:off x="3068683" y="4887284"/>
            <a:ext cx="2374232" cy="1068890"/>
            <a:chOff x="481262" y="2951746"/>
            <a:chExt cx="2374232" cy="106889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F551C4F-31FB-4EC3-B92B-0D5F6EE6C63E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168793-DA90-4C09-9E24-1877F6D11271}"/>
                </a:ext>
              </a:extLst>
            </p:cNvPr>
            <p:cNvSpPr txBox="1"/>
            <p:nvPr/>
          </p:nvSpPr>
          <p:spPr>
            <a:xfrm>
              <a:off x="975720" y="3193804"/>
              <a:ext cx="1385316" cy="58477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131,200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377297-0747-44EB-B0D8-7EEE8079DE9C}"/>
              </a:ext>
            </a:extLst>
          </p:cNvPr>
          <p:cNvGrpSpPr/>
          <p:nvPr/>
        </p:nvGrpSpPr>
        <p:grpSpPr>
          <a:xfrm>
            <a:off x="6355066" y="4887284"/>
            <a:ext cx="2374232" cy="1068890"/>
            <a:chOff x="481262" y="2951746"/>
            <a:chExt cx="2374232" cy="106889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F61F4EC-1DDB-49D3-936F-FF3E8C5813C9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D40DA2-DA73-4B4B-8019-44502432AB38}"/>
                </a:ext>
              </a:extLst>
            </p:cNvPr>
            <p:cNvSpPr txBox="1"/>
            <p:nvPr/>
          </p:nvSpPr>
          <p:spPr>
            <a:xfrm>
              <a:off x="605427" y="3193804"/>
              <a:ext cx="2100255" cy="58477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309,107,200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4D7B3B-6039-4D8E-B8D1-1D49C9201860}"/>
              </a:ext>
            </a:extLst>
          </p:cNvPr>
          <p:cNvGrpSpPr/>
          <p:nvPr/>
        </p:nvGrpSpPr>
        <p:grpSpPr>
          <a:xfrm>
            <a:off x="8974731" y="4887284"/>
            <a:ext cx="2374232" cy="1068890"/>
            <a:chOff x="481262" y="2951746"/>
            <a:chExt cx="2374232" cy="106889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37D271-91AE-4D43-821B-9E61C7867FD6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A453A3-C5AA-426A-9F1B-5D453E038010}"/>
                </a:ext>
              </a:extLst>
            </p:cNvPr>
            <p:cNvSpPr txBox="1"/>
            <p:nvPr/>
          </p:nvSpPr>
          <p:spPr>
            <a:xfrm>
              <a:off x="714430" y="3193803"/>
              <a:ext cx="1907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16,268,800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509F6B-3D40-4F0B-90D5-070BEEDA1730}"/>
              </a:ext>
            </a:extLst>
          </p:cNvPr>
          <p:cNvCxnSpPr>
            <a:stCxn id="4" idx="1"/>
            <a:endCxn id="13" idx="0"/>
          </p:cNvCxnSpPr>
          <p:nvPr/>
        </p:nvCxnSpPr>
        <p:spPr>
          <a:xfrm flipH="1">
            <a:off x="2823250" y="2225133"/>
            <a:ext cx="1784845" cy="65412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09C168-184C-4386-890D-23AD4AFEE5EE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6982327" y="2225133"/>
            <a:ext cx="1721127" cy="65412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3964741-73CE-4CA1-BB37-E486102B0E81}"/>
              </a:ext>
            </a:extLst>
          </p:cNvPr>
          <p:cNvSpPr txBox="1"/>
          <p:nvPr/>
        </p:nvSpPr>
        <p:spPr>
          <a:xfrm>
            <a:off x="2564001" y="2032662"/>
            <a:ext cx="1268296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Infected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48F02D-A445-4B05-A1C3-15D275CD492A}"/>
              </a:ext>
            </a:extLst>
          </p:cNvPr>
          <p:cNvSpPr txBox="1"/>
          <p:nvPr/>
        </p:nvSpPr>
        <p:spPr>
          <a:xfrm>
            <a:off x="7687497" y="2055856"/>
            <a:ext cx="1861407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Not Infected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D48585D-5E3D-4541-86CF-EAF6D292B0C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1636134" y="3948147"/>
            <a:ext cx="1187116" cy="93913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98F4D60-E0B3-4022-B63A-C8C80D5BB0EC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2823250" y="3948147"/>
            <a:ext cx="1432549" cy="93913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0B152B7-C29E-462E-8283-DD2D628C7194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 flipH="1">
            <a:off x="7542182" y="3948147"/>
            <a:ext cx="1161272" cy="93913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E193B3-8255-494A-9666-AC8F543A450E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>
            <a:off x="8703454" y="3948147"/>
            <a:ext cx="1458393" cy="93913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67472E9-EDC1-4147-B084-BF91E33A55B9}"/>
              </a:ext>
            </a:extLst>
          </p:cNvPr>
          <p:cNvSpPr txBox="1"/>
          <p:nvPr/>
        </p:nvSpPr>
        <p:spPr>
          <a:xfrm>
            <a:off x="719952" y="6111314"/>
            <a:ext cx="183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Test Positive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749487-E816-49F7-B21E-8472FC857C6D}"/>
              </a:ext>
            </a:extLst>
          </p:cNvPr>
          <p:cNvSpPr txBox="1"/>
          <p:nvPr/>
        </p:nvSpPr>
        <p:spPr>
          <a:xfrm>
            <a:off x="3259757" y="6117293"/>
            <a:ext cx="1992084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Test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Negative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872226-53AC-4CD7-B9F5-6D338F108429}"/>
              </a:ext>
            </a:extLst>
          </p:cNvPr>
          <p:cNvSpPr txBox="1"/>
          <p:nvPr/>
        </p:nvSpPr>
        <p:spPr>
          <a:xfrm>
            <a:off x="6600157" y="6111314"/>
            <a:ext cx="1992084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Test Negative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D0069F2-6154-41FA-AD73-2EF1222E066A}"/>
              </a:ext>
            </a:extLst>
          </p:cNvPr>
          <p:cNvSpPr txBox="1"/>
          <p:nvPr/>
        </p:nvSpPr>
        <p:spPr>
          <a:xfrm>
            <a:off x="9139962" y="6117293"/>
            <a:ext cx="183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Test Positive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A7F8736-210B-4D56-BE29-4D272E860A48}"/>
              </a:ext>
            </a:extLst>
          </p:cNvPr>
          <p:cNvSpPr txBox="1"/>
          <p:nvPr/>
        </p:nvSpPr>
        <p:spPr>
          <a:xfrm>
            <a:off x="4738960" y="2854980"/>
            <a:ext cx="2294218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U.S. Population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C14A98-467F-42C2-B633-AEFC9D6E6F86}"/>
              </a:ext>
            </a:extLst>
          </p:cNvPr>
          <p:cNvSpPr/>
          <p:nvPr/>
        </p:nvSpPr>
        <p:spPr>
          <a:xfrm>
            <a:off x="124287" y="4563122"/>
            <a:ext cx="2985658" cy="17045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6CB5D59-0432-48C3-A6F7-332B4DD866DD}"/>
              </a:ext>
            </a:extLst>
          </p:cNvPr>
          <p:cNvSpPr/>
          <p:nvPr/>
        </p:nvSpPr>
        <p:spPr>
          <a:xfrm>
            <a:off x="8669017" y="4579671"/>
            <a:ext cx="2985658" cy="17045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4106C5-6982-4AD8-A038-0A7540E714DA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2672706" y="4208016"/>
            <a:ext cx="2324980" cy="6047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25B54D-94B8-4C01-95ED-0BEF68AA50EB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6800295" y="4208016"/>
            <a:ext cx="2305961" cy="6212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32DED6E-BBC3-4875-BAB4-B0D28F5A1FDC}"/>
              </a:ext>
            </a:extLst>
          </p:cNvPr>
          <p:cNvSpPr txBox="1"/>
          <p:nvPr/>
        </p:nvSpPr>
        <p:spPr>
          <a:xfrm>
            <a:off x="4997686" y="3745442"/>
            <a:ext cx="1877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18,761,600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9F7419-B6E6-484B-9433-F71BBFF99375}"/>
              </a:ext>
            </a:extLst>
          </p:cNvPr>
          <p:cNvSpPr txBox="1"/>
          <p:nvPr/>
        </p:nvSpPr>
        <p:spPr>
          <a:xfrm>
            <a:off x="4922517" y="4254524"/>
            <a:ext cx="1952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Total Positive</a:t>
            </a:r>
          </a:p>
        </p:txBody>
      </p:sp>
    </p:spTree>
    <p:extLst>
      <p:ext uri="{BB962C8B-B14F-4D97-AF65-F5344CB8AC3E}">
        <p14:creationId xmlns:p14="http://schemas.microsoft.com/office/powerpoint/2010/main" val="1798378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9F2C9-4F6C-CA64-073A-1720047E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Serial Position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6E799-1996-3D57-33EE-01FEF4269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Disposition towards recalling</a:t>
            </a:r>
            <a:br>
              <a:rPr lang="en-US"/>
            </a:br>
            <a:r>
              <a:rPr lang="en-US"/>
              <a:t>initial and most recent items </a:t>
            </a:r>
            <a:br>
              <a:rPr lang="en-US"/>
            </a:br>
            <a:r>
              <a:rPr lang="en-US"/>
              <a:t>provided in a sequence 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Effect examples: </a:t>
            </a:r>
          </a:p>
          <a:p>
            <a:pPr lvl="1"/>
            <a:r>
              <a:rPr lang="en-US"/>
              <a:t>Google Page-Rank</a:t>
            </a:r>
          </a:p>
          <a:p>
            <a:pPr lvl="1"/>
            <a:r>
              <a:rPr lang="en-US"/>
              <a:t>E-Commerce</a:t>
            </a:r>
          </a:p>
          <a:p>
            <a:pPr lvl="1"/>
            <a:r>
              <a:rPr lang="en-US"/>
              <a:t>Product Reviews</a:t>
            </a:r>
          </a:p>
          <a:p>
            <a:pPr lvl="1"/>
            <a:r>
              <a:rPr lang="en-US"/>
              <a:t>Restaurant Menus</a:t>
            </a:r>
          </a:p>
          <a:p>
            <a:pPr lvl="1"/>
            <a:r>
              <a:rPr lang="en-US"/>
              <a:t>TV Cliffhangers</a:t>
            </a:r>
          </a:p>
        </p:txBody>
      </p:sp>
      <p:pic>
        <p:nvPicPr>
          <p:cNvPr id="4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A9A718FC-C980-C1DB-29F0-D56E60CD8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128" y="1468937"/>
            <a:ext cx="6473952" cy="529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131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71E7-3126-439A-B659-9732A5A65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Rate Fallacy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CF747D-C812-4436-87CA-753013D36803}"/>
              </a:ext>
            </a:extLst>
          </p:cNvPr>
          <p:cNvGrpSpPr/>
          <p:nvPr/>
        </p:nvGrpSpPr>
        <p:grpSpPr>
          <a:xfrm>
            <a:off x="4608095" y="1690688"/>
            <a:ext cx="2374232" cy="1068890"/>
            <a:chOff x="481262" y="2951746"/>
            <a:chExt cx="2374232" cy="1068890"/>
          </a:xfrm>
          <a:effectLst/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1A30C11-6DD3-482F-82B5-DCD077D820A1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BAD862-FF44-4AC5-9F80-83509D988EDB}"/>
                </a:ext>
              </a:extLst>
            </p:cNvPr>
            <p:cNvSpPr txBox="1"/>
            <p:nvPr/>
          </p:nvSpPr>
          <p:spPr>
            <a:xfrm>
              <a:off x="605427" y="3193804"/>
              <a:ext cx="2130711" cy="58477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328,000,000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7A6E44-D297-4E7D-A455-46B624E1FCA3}"/>
              </a:ext>
            </a:extLst>
          </p:cNvPr>
          <p:cNvGrpSpPr/>
          <p:nvPr/>
        </p:nvGrpSpPr>
        <p:grpSpPr>
          <a:xfrm>
            <a:off x="7516338" y="2879257"/>
            <a:ext cx="2374232" cy="1068890"/>
            <a:chOff x="481262" y="2951746"/>
            <a:chExt cx="2374232" cy="10688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CEB0E46-8C7C-4F57-B1AF-EE3851ECE161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4C6F4F-1C02-43EC-903C-3F3D6C20B196}"/>
                </a:ext>
              </a:extLst>
            </p:cNvPr>
            <p:cNvSpPr txBox="1"/>
            <p:nvPr/>
          </p:nvSpPr>
          <p:spPr>
            <a:xfrm>
              <a:off x="605427" y="3193804"/>
              <a:ext cx="2130711" cy="58477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325,376,000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A67E69-B216-4906-844D-5C58E1A418F4}"/>
              </a:ext>
            </a:extLst>
          </p:cNvPr>
          <p:cNvGrpSpPr/>
          <p:nvPr/>
        </p:nvGrpSpPr>
        <p:grpSpPr>
          <a:xfrm>
            <a:off x="1636134" y="2879257"/>
            <a:ext cx="2374232" cy="1068890"/>
            <a:chOff x="481262" y="2951746"/>
            <a:chExt cx="2374232" cy="10688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4D93FE1-8D95-4E0F-9124-AE9A48E3C32A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129508-9BDB-432D-981C-FC179BDD37CB}"/>
                </a:ext>
              </a:extLst>
            </p:cNvPr>
            <p:cNvSpPr txBox="1"/>
            <p:nvPr/>
          </p:nvSpPr>
          <p:spPr>
            <a:xfrm>
              <a:off x="795382" y="3193804"/>
              <a:ext cx="1745991" cy="58477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2,624,000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EAB923-93A6-4FBC-86A6-233431713949}"/>
              </a:ext>
            </a:extLst>
          </p:cNvPr>
          <p:cNvGrpSpPr/>
          <p:nvPr/>
        </p:nvGrpSpPr>
        <p:grpSpPr>
          <a:xfrm>
            <a:off x="449018" y="4887284"/>
            <a:ext cx="2374232" cy="1068890"/>
            <a:chOff x="481262" y="2951746"/>
            <a:chExt cx="2374232" cy="10688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DA082AD-F70F-4FE4-99F7-0AF6B9BC4958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B4D967-8D3B-464F-92C3-FA3CB26F03FE}"/>
                </a:ext>
              </a:extLst>
            </p:cNvPr>
            <p:cNvSpPr txBox="1"/>
            <p:nvPr/>
          </p:nvSpPr>
          <p:spPr>
            <a:xfrm>
              <a:off x="795382" y="3193804"/>
              <a:ext cx="17459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2,492,800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DB2AFF-FEB0-4F55-9035-BD3C34173032}"/>
              </a:ext>
            </a:extLst>
          </p:cNvPr>
          <p:cNvGrpSpPr/>
          <p:nvPr/>
        </p:nvGrpSpPr>
        <p:grpSpPr>
          <a:xfrm>
            <a:off x="3068683" y="4887284"/>
            <a:ext cx="2374232" cy="1068890"/>
            <a:chOff x="481262" y="2951746"/>
            <a:chExt cx="2374232" cy="106889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F551C4F-31FB-4EC3-B92B-0D5F6EE6C63E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168793-DA90-4C09-9E24-1877F6D11271}"/>
                </a:ext>
              </a:extLst>
            </p:cNvPr>
            <p:cNvSpPr txBox="1"/>
            <p:nvPr/>
          </p:nvSpPr>
          <p:spPr>
            <a:xfrm>
              <a:off x="975720" y="3193804"/>
              <a:ext cx="1385316" cy="58477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131,200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377297-0747-44EB-B0D8-7EEE8079DE9C}"/>
              </a:ext>
            </a:extLst>
          </p:cNvPr>
          <p:cNvGrpSpPr/>
          <p:nvPr/>
        </p:nvGrpSpPr>
        <p:grpSpPr>
          <a:xfrm>
            <a:off x="6355066" y="4887284"/>
            <a:ext cx="2374232" cy="1068890"/>
            <a:chOff x="481262" y="2951746"/>
            <a:chExt cx="2374232" cy="106889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F61F4EC-1DDB-49D3-936F-FF3E8C5813C9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D40DA2-DA73-4B4B-8019-44502432AB38}"/>
                </a:ext>
              </a:extLst>
            </p:cNvPr>
            <p:cNvSpPr txBox="1"/>
            <p:nvPr/>
          </p:nvSpPr>
          <p:spPr>
            <a:xfrm>
              <a:off x="605427" y="3193804"/>
              <a:ext cx="2100255" cy="58477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309,107,200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4D7B3B-6039-4D8E-B8D1-1D49C9201860}"/>
              </a:ext>
            </a:extLst>
          </p:cNvPr>
          <p:cNvGrpSpPr/>
          <p:nvPr/>
        </p:nvGrpSpPr>
        <p:grpSpPr>
          <a:xfrm>
            <a:off x="8974731" y="4887284"/>
            <a:ext cx="2374232" cy="1068890"/>
            <a:chOff x="481262" y="2951746"/>
            <a:chExt cx="2374232" cy="106889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37D271-91AE-4D43-821B-9E61C7867FD6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bg2">
                  <a:lumMod val="90000"/>
                </a:schemeClr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A453A3-C5AA-426A-9F1B-5D453E038010}"/>
                </a:ext>
              </a:extLst>
            </p:cNvPr>
            <p:cNvSpPr txBox="1"/>
            <p:nvPr/>
          </p:nvSpPr>
          <p:spPr>
            <a:xfrm>
              <a:off x="714430" y="3193803"/>
              <a:ext cx="1907895" cy="584775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16,268,800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509F6B-3D40-4F0B-90D5-070BEEDA1730}"/>
              </a:ext>
            </a:extLst>
          </p:cNvPr>
          <p:cNvCxnSpPr>
            <a:stCxn id="4" idx="1"/>
            <a:endCxn id="13" idx="0"/>
          </p:cNvCxnSpPr>
          <p:nvPr/>
        </p:nvCxnSpPr>
        <p:spPr>
          <a:xfrm flipH="1">
            <a:off x="2823250" y="2225133"/>
            <a:ext cx="1784845" cy="65412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09C168-184C-4386-890D-23AD4AFEE5EE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6982327" y="2225133"/>
            <a:ext cx="1721127" cy="65412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3964741-73CE-4CA1-BB37-E486102B0E81}"/>
              </a:ext>
            </a:extLst>
          </p:cNvPr>
          <p:cNvSpPr txBox="1"/>
          <p:nvPr/>
        </p:nvSpPr>
        <p:spPr>
          <a:xfrm>
            <a:off x="2564001" y="2032662"/>
            <a:ext cx="1268296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Infected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48F02D-A445-4B05-A1C3-15D275CD492A}"/>
              </a:ext>
            </a:extLst>
          </p:cNvPr>
          <p:cNvSpPr txBox="1"/>
          <p:nvPr/>
        </p:nvSpPr>
        <p:spPr>
          <a:xfrm>
            <a:off x="7687497" y="2055856"/>
            <a:ext cx="1861407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Not Infected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D48585D-5E3D-4541-86CF-EAF6D292B0C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1636134" y="3948147"/>
            <a:ext cx="1187116" cy="93913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98F4D60-E0B3-4022-B63A-C8C80D5BB0EC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2823250" y="3948147"/>
            <a:ext cx="1432549" cy="93913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0B152B7-C29E-462E-8283-DD2D628C7194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 flipH="1">
            <a:off x="7542182" y="3948147"/>
            <a:ext cx="1161272" cy="93913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E193B3-8255-494A-9666-AC8F543A450E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>
            <a:off x="8703454" y="3948147"/>
            <a:ext cx="1458393" cy="93913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67472E9-EDC1-4147-B084-BF91E33A55B9}"/>
              </a:ext>
            </a:extLst>
          </p:cNvPr>
          <p:cNvSpPr txBox="1"/>
          <p:nvPr/>
        </p:nvSpPr>
        <p:spPr>
          <a:xfrm>
            <a:off x="719952" y="6111314"/>
            <a:ext cx="183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Test Positive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749487-E816-49F7-B21E-8472FC857C6D}"/>
              </a:ext>
            </a:extLst>
          </p:cNvPr>
          <p:cNvSpPr txBox="1"/>
          <p:nvPr/>
        </p:nvSpPr>
        <p:spPr>
          <a:xfrm>
            <a:off x="3259757" y="6117293"/>
            <a:ext cx="1992084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Test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Negative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872226-53AC-4CD7-B9F5-6D338F108429}"/>
              </a:ext>
            </a:extLst>
          </p:cNvPr>
          <p:cNvSpPr txBox="1"/>
          <p:nvPr/>
        </p:nvSpPr>
        <p:spPr>
          <a:xfrm>
            <a:off x="6600157" y="6111314"/>
            <a:ext cx="1992084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Test Negative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D0069F2-6154-41FA-AD73-2EF1222E066A}"/>
              </a:ext>
            </a:extLst>
          </p:cNvPr>
          <p:cNvSpPr txBox="1"/>
          <p:nvPr/>
        </p:nvSpPr>
        <p:spPr>
          <a:xfrm>
            <a:off x="9139962" y="6117293"/>
            <a:ext cx="183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Test Positive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A7F8736-210B-4D56-BE29-4D272E860A48}"/>
              </a:ext>
            </a:extLst>
          </p:cNvPr>
          <p:cNvSpPr txBox="1"/>
          <p:nvPr/>
        </p:nvSpPr>
        <p:spPr>
          <a:xfrm>
            <a:off x="4738960" y="2854980"/>
            <a:ext cx="2294218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U.S. Population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C14A98-467F-42C2-B633-AEFC9D6E6F86}"/>
              </a:ext>
            </a:extLst>
          </p:cNvPr>
          <p:cNvSpPr/>
          <p:nvPr/>
        </p:nvSpPr>
        <p:spPr>
          <a:xfrm>
            <a:off x="124287" y="4563122"/>
            <a:ext cx="2985658" cy="17045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2DED6E-BBC3-4875-BAB4-B0D28F5A1FDC}"/>
              </a:ext>
            </a:extLst>
          </p:cNvPr>
          <p:cNvSpPr txBox="1"/>
          <p:nvPr/>
        </p:nvSpPr>
        <p:spPr>
          <a:xfrm>
            <a:off x="4963555" y="3374638"/>
            <a:ext cx="18774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2,492,800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18,761,600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9F7419-B6E6-484B-9433-F71BBFF99375}"/>
              </a:ext>
            </a:extLst>
          </p:cNvPr>
          <p:cNvSpPr txBox="1"/>
          <p:nvPr/>
        </p:nvSpPr>
        <p:spPr>
          <a:xfrm>
            <a:off x="4594266" y="4352517"/>
            <a:ext cx="2690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Real/Total Positive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A30600-1CFB-42A7-AD73-35EFBA7BA469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2672706" y="3706090"/>
            <a:ext cx="2290849" cy="11066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72F371-06DF-4E7C-B1AB-97CBF45D481A}"/>
              </a:ext>
            </a:extLst>
          </p:cNvPr>
          <p:cNvCxnSpPr/>
          <p:nvPr/>
        </p:nvCxnSpPr>
        <p:spPr>
          <a:xfrm>
            <a:off x="5122416" y="3948147"/>
            <a:ext cx="15624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8617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71E7-3126-439A-B659-9732A5A65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Rate Fallacy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CF747D-C812-4436-87CA-753013D36803}"/>
              </a:ext>
            </a:extLst>
          </p:cNvPr>
          <p:cNvGrpSpPr/>
          <p:nvPr/>
        </p:nvGrpSpPr>
        <p:grpSpPr>
          <a:xfrm>
            <a:off x="4608095" y="1690688"/>
            <a:ext cx="2374232" cy="1068890"/>
            <a:chOff x="481262" y="2951746"/>
            <a:chExt cx="2374232" cy="1068890"/>
          </a:xfrm>
          <a:effectLst/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1A30C11-6DD3-482F-82B5-DCD077D820A1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BAD862-FF44-4AC5-9F80-83509D988EDB}"/>
                </a:ext>
              </a:extLst>
            </p:cNvPr>
            <p:cNvSpPr txBox="1"/>
            <p:nvPr/>
          </p:nvSpPr>
          <p:spPr>
            <a:xfrm>
              <a:off x="605427" y="3193804"/>
              <a:ext cx="2130711" cy="58477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328,000,000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7A6E44-D297-4E7D-A455-46B624E1FCA3}"/>
              </a:ext>
            </a:extLst>
          </p:cNvPr>
          <p:cNvGrpSpPr/>
          <p:nvPr/>
        </p:nvGrpSpPr>
        <p:grpSpPr>
          <a:xfrm>
            <a:off x="7516338" y="2879257"/>
            <a:ext cx="2374232" cy="1068890"/>
            <a:chOff x="481262" y="2951746"/>
            <a:chExt cx="2374232" cy="10688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CEB0E46-8C7C-4F57-B1AF-EE3851ECE161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4C6F4F-1C02-43EC-903C-3F3D6C20B196}"/>
                </a:ext>
              </a:extLst>
            </p:cNvPr>
            <p:cNvSpPr txBox="1"/>
            <p:nvPr/>
          </p:nvSpPr>
          <p:spPr>
            <a:xfrm>
              <a:off x="605427" y="3193804"/>
              <a:ext cx="2130711" cy="58477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325,376,000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A67E69-B216-4906-844D-5C58E1A418F4}"/>
              </a:ext>
            </a:extLst>
          </p:cNvPr>
          <p:cNvGrpSpPr/>
          <p:nvPr/>
        </p:nvGrpSpPr>
        <p:grpSpPr>
          <a:xfrm>
            <a:off x="1636134" y="2879257"/>
            <a:ext cx="2374232" cy="1068890"/>
            <a:chOff x="481262" y="2951746"/>
            <a:chExt cx="2374232" cy="10688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4D93FE1-8D95-4E0F-9124-AE9A48E3C32A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129508-9BDB-432D-981C-FC179BDD37CB}"/>
                </a:ext>
              </a:extLst>
            </p:cNvPr>
            <p:cNvSpPr txBox="1"/>
            <p:nvPr/>
          </p:nvSpPr>
          <p:spPr>
            <a:xfrm>
              <a:off x="795382" y="3193804"/>
              <a:ext cx="1745991" cy="58477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2,624,000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EAB923-93A6-4FBC-86A6-233431713949}"/>
              </a:ext>
            </a:extLst>
          </p:cNvPr>
          <p:cNvGrpSpPr/>
          <p:nvPr/>
        </p:nvGrpSpPr>
        <p:grpSpPr>
          <a:xfrm>
            <a:off x="449018" y="4887284"/>
            <a:ext cx="2374232" cy="1068890"/>
            <a:chOff x="481262" y="2951746"/>
            <a:chExt cx="2374232" cy="10688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DA082AD-F70F-4FE4-99F7-0AF6B9BC4958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B4D967-8D3B-464F-92C3-FA3CB26F03FE}"/>
                </a:ext>
              </a:extLst>
            </p:cNvPr>
            <p:cNvSpPr txBox="1"/>
            <p:nvPr/>
          </p:nvSpPr>
          <p:spPr>
            <a:xfrm>
              <a:off x="795382" y="3193804"/>
              <a:ext cx="1745991" cy="58477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2,492,800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DB2AFF-FEB0-4F55-9035-BD3C34173032}"/>
              </a:ext>
            </a:extLst>
          </p:cNvPr>
          <p:cNvGrpSpPr/>
          <p:nvPr/>
        </p:nvGrpSpPr>
        <p:grpSpPr>
          <a:xfrm>
            <a:off x="3068683" y="4887284"/>
            <a:ext cx="2374232" cy="1068890"/>
            <a:chOff x="481262" y="2951746"/>
            <a:chExt cx="2374232" cy="106889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F551C4F-31FB-4EC3-B92B-0D5F6EE6C63E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168793-DA90-4C09-9E24-1877F6D11271}"/>
                </a:ext>
              </a:extLst>
            </p:cNvPr>
            <p:cNvSpPr txBox="1"/>
            <p:nvPr/>
          </p:nvSpPr>
          <p:spPr>
            <a:xfrm>
              <a:off x="975720" y="3193804"/>
              <a:ext cx="1385316" cy="58477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131,200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377297-0747-44EB-B0D8-7EEE8079DE9C}"/>
              </a:ext>
            </a:extLst>
          </p:cNvPr>
          <p:cNvGrpSpPr/>
          <p:nvPr/>
        </p:nvGrpSpPr>
        <p:grpSpPr>
          <a:xfrm>
            <a:off x="6355066" y="4887284"/>
            <a:ext cx="2374232" cy="1068890"/>
            <a:chOff x="481262" y="2951746"/>
            <a:chExt cx="2374232" cy="106889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F61F4EC-1DDB-49D3-936F-FF3E8C5813C9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D40DA2-DA73-4B4B-8019-44502432AB38}"/>
                </a:ext>
              </a:extLst>
            </p:cNvPr>
            <p:cNvSpPr txBox="1"/>
            <p:nvPr/>
          </p:nvSpPr>
          <p:spPr>
            <a:xfrm>
              <a:off x="605427" y="3193804"/>
              <a:ext cx="2100255" cy="58477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309,107,200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4D7B3B-6039-4D8E-B8D1-1D49C9201860}"/>
              </a:ext>
            </a:extLst>
          </p:cNvPr>
          <p:cNvGrpSpPr/>
          <p:nvPr/>
        </p:nvGrpSpPr>
        <p:grpSpPr>
          <a:xfrm>
            <a:off x="8974731" y="4887284"/>
            <a:ext cx="2374232" cy="1068890"/>
            <a:chOff x="481262" y="2951746"/>
            <a:chExt cx="2374232" cy="106889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37D271-91AE-4D43-821B-9E61C7867FD6}"/>
                </a:ext>
              </a:extLst>
            </p:cNvPr>
            <p:cNvSpPr/>
            <p:nvPr/>
          </p:nvSpPr>
          <p:spPr>
            <a:xfrm>
              <a:off x="481262" y="2951746"/>
              <a:ext cx="2374232" cy="1068890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A453A3-C5AA-426A-9F1B-5D453E038010}"/>
                </a:ext>
              </a:extLst>
            </p:cNvPr>
            <p:cNvSpPr txBox="1"/>
            <p:nvPr/>
          </p:nvSpPr>
          <p:spPr>
            <a:xfrm>
              <a:off x="714430" y="3193803"/>
              <a:ext cx="1907895" cy="58477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16,268,800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509F6B-3D40-4F0B-90D5-070BEEDA1730}"/>
              </a:ext>
            </a:extLst>
          </p:cNvPr>
          <p:cNvCxnSpPr>
            <a:stCxn id="4" idx="1"/>
            <a:endCxn id="13" idx="0"/>
          </p:cNvCxnSpPr>
          <p:nvPr/>
        </p:nvCxnSpPr>
        <p:spPr>
          <a:xfrm flipH="1">
            <a:off x="2823250" y="2225133"/>
            <a:ext cx="1784845" cy="65412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09C168-184C-4386-890D-23AD4AFEE5EE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6982327" y="2225133"/>
            <a:ext cx="1721127" cy="65412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3964741-73CE-4CA1-BB37-E486102B0E81}"/>
              </a:ext>
            </a:extLst>
          </p:cNvPr>
          <p:cNvSpPr txBox="1"/>
          <p:nvPr/>
        </p:nvSpPr>
        <p:spPr>
          <a:xfrm>
            <a:off x="2564001" y="2032662"/>
            <a:ext cx="1268296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Infected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48F02D-A445-4B05-A1C3-15D275CD492A}"/>
              </a:ext>
            </a:extLst>
          </p:cNvPr>
          <p:cNvSpPr txBox="1"/>
          <p:nvPr/>
        </p:nvSpPr>
        <p:spPr>
          <a:xfrm>
            <a:off x="7687497" y="2055856"/>
            <a:ext cx="1861407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Not Infected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D48585D-5E3D-4541-86CF-EAF6D292B0C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1636134" y="3948147"/>
            <a:ext cx="1187116" cy="93913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98F4D60-E0B3-4022-B63A-C8C80D5BB0EC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2823250" y="3948147"/>
            <a:ext cx="1432549" cy="93913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0B152B7-C29E-462E-8283-DD2D628C7194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 flipH="1">
            <a:off x="7542182" y="3948147"/>
            <a:ext cx="1161272" cy="93913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E193B3-8255-494A-9666-AC8F543A450E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>
            <a:off x="8703454" y="3948147"/>
            <a:ext cx="1458393" cy="93913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67472E9-EDC1-4147-B084-BF91E33A55B9}"/>
              </a:ext>
            </a:extLst>
          </p:cNvPr>
          <p:cNvSpPr txBox="1"/>
          <p:nvPr/>
        </p:nvSpPr>
        <p:spPr>
          <a:xfrm>
            <a:off x="719952" y="6111314"/>
            <a:ext cx="183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Test Positive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749487-E816-49F7-B21E-8472FC857C6D}"/>
              </a:ext>
            </a:extLst>
          </p:cNvPr>
          <p:cNvSpPr txBox="1"/>
          <p:nvPr/>
        </p:nvSpPr>
        <p:spPr>
          <a:xfrm>
            <a:off x="3259757" y="6117293"/>
            <a:ext cx="1992084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Test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Negative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872226-53AC-4CD7-B9F5-6D338F108429}"/>
              </a:ext>
            </a:extLst>
          </p:cNvPr>
          <p:cNvSpPr txBox="1"/>
          <p:nvPr/>
        </p:nvSpPr>
        <p:spPr>
          <a:xfrm>
            <a:off x="6600157" y="6111314"/>
            <a:ext cx="1992084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Test Negative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D0069F2-6154-41FA-AD73-2EF1222E066A}"/>
              </a:ext>
            </a:extLst>
          </p:cNvPr>
          <p:cNvSpPr txBox="1"/>
          <p:nvPr/>
        </p:nvSpPr>
        <p:spPr>
          <a:xfrm>
            <a:off x="9139962" y="6117293"/>
            <a:ext cx="183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Test Positive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A7F8736-210B-4D56-BE29-4D272E860A48}"/>
              </a:ext>
            </a:extLst>
          </p:cNvPr>
          <p:cNvSpPr txBox="1"/>
          <p:nvPr/>
        </p:nvSpPr>
        <p:spPr>
          <a:xfrm>
            <a:off x="4738960" y="2854980"/>
            <a:ext cx="2294218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U.S. Population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2DED6E-BBC3-4875-BAB4-B0D28F5A1FDC}"/>
              </a:ext>
            </a:extLst>
          </p:cNvPr>
          <p:cNvSpPr txBox="1"/>
          <p:nvPr/>
        </p:nvSpPr>
        <p:spPr>
          <a:xfrm>
            <a:off x="5280978" y="3632321"/>
            <a:ext cx="1256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= .13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A2BC4E-00F2-4856-A463-D45CD4BC4080}"/>
              </a:ext>
            </a:extLst>
          </p:cNvPr>
          <p:cNvSpPr/>
          <p:nvPr/>
        </p:nvSpPr>
        <p:spPr>
          <a:xfrm>
            <a:off x="4989565" y="3429000"/>
            <a:ext cx="1610592" cy="98320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2247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71E7-3126-439A-B659-9732A5A65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Rate Fallacy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DD2E2-E6FD-4760-AAB1-A9DC72717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3933"/>
          </a:xfrm>
        </p:spPr>
        <p:txBody>
          <a:bodyPr>
            <a:normAutofit/>
          </a:bodyPr>
          <a:lstStyle/>
          <a:p>
            <a:r>
              <a:rPr lang="en-US" dirty="0"/>
              <a:t>The proportion of actual positive cases classified as positive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2,492,800/(2,492,800 + 16,268,800) = .13</a:t>
            </a:r>
          </a:p>
          <a:p>
            <a:endParaRPr lang="en-US" dirty="0"/>
          </a:p>
          <a:p>
            <a:r>
              <a:rPr lang="en-US" dirty="0"/>
              <a:t>The proportion of cases classified as positive that are actually positive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2,492,800/2,624,000 = .95</a:t>
            </a:r>
          </a:p>
        </p:txBody>
      </p:sp>
    </p:spTree>
    <p:extLst>
      <p:ext uri="{BB962C8B-B14F-4D97-AF65-F5344CB8AC3E}">
        <p14:creationId xmlns:p14="http://schemas.microsoft.com/office/powerpoint/2010/main" val="23275246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84AF-AC15-4403-B9EF-FE7FF6D5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Descriptions/Challenges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66F04-D4A5-435B-ABAA-7A31D375E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382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DESCRIPTIONS</a:t>
            </a:r>
          </a:p>
          <a:p>
            <a:r>
              <a:rPr lang="en-US" dirty="0"/>
              <a:t>System 1 &amp; System 2</a:t>
            </a:r>
          </a:p>
          <a:p>
            <a:r>
              <a:rPr lang="en-US" dirty="0"/>
              <a:t>Emotions &amp; Rationality </a:t>
            </a:r>
          </a:p>
          <a:p>
            <a:r>
              <a:rPr lang="en-US" dirty="0"/>
              <a:t>Model of Cognition</a:t>
            </a:r>
          </a:p>
          <a:p>
            <a:r>
              <a:rPr lang="en-US" dirty="0"/>
              <a:t>Syntax &amp; Semantics</a:t>
            </a:r>
          </a:p>
          <a:p>
            <a:r>
              <a:rPr lang="en-US" dirty="0"/>
              <a:t>Pattern Recognizers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AFEDD-1922-4CCD-9F9D-9621C428BE7B}"/>
              </a:ext>
            </a:extLst>
          </p:cNvPr>
          <p:cNvSpPr txBox="1">
            <a:spLocks/>
          </p:cNvSpPr>
          <p:nvPr/>
        </p:nvSpPr>
        <p:spPr>
          <a:xfrm>
            <a:off x="6593305" y="1825625"/>
            <a:ext cx="47604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CHALLENGES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Attention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Memory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Stress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Cognitive Bias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Statistical Bias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AE5C5C-55D4-808E-7312-86772B160714}"/>
              </a:ext>
            </a:extLst>
          </p:cNvPr>
          <p:cNvSpPr txBox="1"/>
          <p:nvPr/>
        </p:nvSpPr>
        <p:spPr>
          <a:xfrm>
            <a:off x="624366" y="5642236"/>
            <a:ext cx="11440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INDEPENDENCE, BASE RATE FALLACY</a:t>
            </a:r>
          </a:p>
        </p:txBody>
      </p:sp>
    </p:spTree>
    <p:extLst>
      <p:ext uri="{BB962C8B-B14F-4D97-AF65-F5344CB8AC3E}">
        <p14:creationId xmlns:p14="http://schemas.microsoft.com/office/powerpoint/2010/main" val="35043016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84AF-AC15-4403-B9EF-FE7FF6D5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66F04-D4A5-435B-ABAA-7A31D375E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382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DESCRIPTIONS</a:t>
            </a:r>
          </a:p>
          <a:p>
            <a:r>
              <a:rPr lang="en-US" dirty="0"/>
              <a:t>System 1 &amp; System 2</a:t>
            </a:r>
          </a:p>
          <a:p>
            <a:r>
              <a:rPr lang="en-US" dirty="0"/>
              <a:t>Emotions &amp; Rationality </a:t>
            </a:r>
          </a:p>
          <a:p>
            <a:r>
              <a:rPr lang="en-US" dirty="0"/>
              <a:t>Model of Cognition</a:t>
            </a:r>
          </a:p>
          <a:p>
            <a:r>
              <a:rPr lang="en-US" dirty="0"/>
              <a:t>Syntax &amp; Semantics</a:t>
            </a:r>
          </a:p>
          <a:p>
            <a:r>
              <a:rPr lang="en-US" dirty="0"/>
              <a:t>Pattern Recognizers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AFEDD-1922-4CCD-9F9D-9621C428BE7B}"/>
              </a:ext>
            </a:extLst>
          </p:cNvPr>
          <p:cNvSpPr txBox="1">
            <a:spLocks/>
          </p:cNvSpPr>
          <p:nvPr/>
        </p:nvSpPr>
        <p:spPr>
          <a:xfrm>
            <a:off x="6593305" y="1825625"/>
            <a:ext cx="47604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CHALLENGES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Attention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Memory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Stress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Cognitive Bias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Statistical Bias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F6999-D158-2C3B-E686-C2F4389414F7}"/>
              </a:ext>
            </a:extLst>
          </p:cNvPr>
          <p:cNvSpPr txBox="1"/>
          <p:nvPr/>
        </p:nvSpPr>
        <p:spPr>
          <a:xfrm>
            <a:off x="187944" y="5723434"/>
            <a:ext cx="11816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DEFINE THESE TERMS ONTOLOGICALLY</a:t>
            </a:r>
          </a:p>
        </p:txBody>
      </p:sp>
    </p:spTree>
    <p:extLst>
      <p:ext uri="{BB962C8B-B14F-4D97-AF65-F5344CB8AC3E}">
        <p14:creationId xmlns:p14="http://schemas.microsoft.com/office/powerpoint/2010/main" val="31870911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1145-9F03-43C0-08B4-6C57764C7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Guidance</a:t>
            </a:r>
          </a:p>
        </p:txBody>
      </p:sp>
      <p:pic>
        <p:nvPicPr>
          <p:cNvPr id="4" name="Picture 3" descr="A logo with orange and yellow letters&#10;&#10;Description automatically generated">
            <a:extLst>
              <a:ext uri="{FF2B5EF4-FFF2-40B4-BE49-F238E27FC236}">
                <a16:creationId xmlns:a16="http://schemas.microsoft.com/office/drawing/2014/main" id="{F128C040-C18F-59C1-58D8-280F08AF7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49" y="4831740"/>
            <a:ext cx="2925693" cy="1661135"/>
          </a:xfrm>
          <a:prstGeom prst="rect">
            <a:avLst/>
          </a:prstGeom>
        </p:spPr>
      </p:pic>
      <p:pic>
        <p:nvPicPr>
          <p:cNvPr id="6" name="Content Placeholder 3" descr="A diagram of a brain&#10;&#10;Description automatically generated">
            <a:extLst>
              <a:ext uri="{FF2B5EF4-FFF2-40B4-BE49-F238E27FC236}">
                <a16:creationId xmlns:a16="http://schemas.microsoft.com/office/drawing/2014/main" id="{17C52077-A5CC-2CDD-448D-2EB7DD37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20295" y="895350"/>
            <a:ext cx="6309676" cy="4552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47225B69-C2B1-A07D-7E7E-14C66104E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999" y="2934488"/>
            <a:ext cx="3060700" cy="1676400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29CA3610-D00D-ACDA-924D-17DA0FDB7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004" y="5737323"/>
            <a:ext cx="4544258" cy="865573"/>
          </a:xfrm>
          <a:prstGeom prst="rect">
            <a:avLst/>
          </a:prstGeom>
        </p:spPr>
      </p:pic>
      <p:pic>
        <p:nvPicPr>
          <p:cNvPr id="12" name="Picture 11" descr="A blue and white logo&#10;&#10;Description automatically generated">
            <a:extLst>
              <a:ext uri="{FF2B5EF4-FFF2-40B4-BE49-F238E27FC236}">
                <a16:creationId xmlns:a16="http://schemas.microsoft.com/office/drawing/2014/main" id="{7CD513CC-D7DD-EC5F-2553-358F6696F8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691" y="1494349"/>
            <a:ext cx="4192281" cy="12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008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3AFBA-6D27-5673-EE6A-0FCAD052A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FF64-0C98-F8A8-D4EE-603B05009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Confirmation Bias and Serial Position Effects</a:t>
            </a:r>
          </a:p>
          <a:p>
            <a:endParaRPr lang="en-US"/>
          </a:p>
          <a:p>
            <a:r>
              <a:rPr lang="en-US"/>
              <a:t>Models of Intelligence Cycle Bias</a:t>
            </a:r>
          </a:p>
          <a:p>
            <a:pPr marL="0" indent="0">
              <a:buNone/>
            </a:pPr>
            <a:endParaRPr lang="en-US"/>
          </a:p>
          <a:p>
            <a:r>
              <a:rPr lang="en-US">
                <a:solidFill>
                  <a:srgbClr val="FF0000"/>
                </a:solidFill>
              </a:rPr>
              <a:t>Caveats for Ontology-Based Strategies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911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8B399F0D-6103-394E-A36D-95D4E2C41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1008"/>
          <a:stretch/>
        </p:blipFill>
        <p:spPr>
          <a:xfrm>
            <a:off x="922893" y="0"/>
            <a:ext cx="10149298" cy="68557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479CCE-BAD7-5EBA-C3FE-4BCBA3EF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Ontologies in the Intelligence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6304E-74DC-8088-2944-8B750DA74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/>
              </a:rPr>
              <a:t>“Across all phases, but especially in the Planning &amp; Direction and the Dissemination, it is crucial to maintain an established” standardized ontology </a:t>
            </a:r>
          </a:p>
          <a:p>
            <a:endParaRPr lang="en-US"/>
          </a:p>
          <a:p>
            <a:r>
              <a:rPr lang="en-US">
                <a:effectLst/>
              </a:rPr>
              <a:t>Should be used in all information circulating within the agency, and among collaborating agencies. </a:t>
            </a:r>
          </a:p>
          <a:p>
            <a:endParaRPr lang="en-US">
              <a:effectLst/>
            </a:endParaRPr>
          </a:p>
          <a:p>
            <a:r>
              <a:rPr lang="en-US"/>
              <a:t>Karakikes, et. al. (2023) are correct that a </a:t>
            </a:r>
            <a:r>
              <a:rPr lang="en-US" b="1"/>
              <a:t>unified standard ontology is needed to promote planning, direction, and dissemination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60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52E24-18D8-E48F-3EA7-02A05A54B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FB7F82-AA75-014A-8C27-02B73AAB281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21B9C0A3-76BE-7355-366B-DA8A9337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76989"/>
            <a:ext cx="7772400" cy="2605520"/>
          </a:xfrm>
          <a:prstGeom prst="rect">
            <a:avLst/>
          </a:prstGeom>
        </p:spPr>
      </p:pic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E3A15B5-F7F6-9D43-DA2F-BDE9C8A2D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07" y="3920294"/>
            <a:ext cx="10222793" cy="147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577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52E24-18D8-E48F-3EA7-02A05A54B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FB7F82-AA75-014A-8C27-02B73AAB281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21B9C0A3-76BE-7355-366B-DA8A9337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76989"/>
            <a:ext cx="7772400" cy="2605520"/>
          </a:xfrm>
          <a:prstGeom prst="rect">
            <a:avLst/>
          </a:prstGeom>
        </p:spPr>
      </p:pic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E3A15B5-F7F6-9D43-DA2F-BDE9C8A2D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07" y="3920294"/>
            <a:ext cx="10222793" cy="1476018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B82DDB0D-3C3F-DE52-5EFC-69DD6B38A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6038" y="1461688"/>
            <a:ext cx="2892950" cy="2892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7C9792-B5E9-60E5-2278-609950EBC304}"/>
              </a:ext>
            </a:extLst>
          </p:cNvPr>
          <p:cNvSpPr txBox="1"/>
          <p:nvPr/>
        </p:nvSpPr>
        <p:spPr>
          <a:xfrm>
            <a:off x="5247861" y="103367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just another data silo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BF3496-71D9-F0C4-0E32-F42A1495D7E9}"/>
              </a:ext>
            </a:extLst>
          </p:cNvPr>
          <p:cNvCxnSpPr>
            <a:cxnSpLocks/>
          </p:cNvCxnSpPr>
          <p:nvPr/>
        </p:nvCxnSpPr>
        <p:spPr>
          <a:xfrm>
            <a:off x="4818490" y="738506"/>
            <a:ext cx="37921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494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462F0-B31A-98DF-268C-04465FA9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Confirmation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C12EF-BD94-2008-C098-6C19829A5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38453" cy="4351338"/>
          </a:xfrm>
        </p:spPr>
        <p:txBody>
          <a:bodyPr/>
          <a:lstStyle/>
          <a:p>
            <a:r>
              <a:rPr lang="en-US"/>
              <a:t>Disposition to seek information that supports, rather than rejects, existing beliefs.</a:t>
            </a:r>
          </a:p>
          <a:p>
            <a:endParaRPr lang="en-US"/>
          </a:p>
          <a:p>
            <a:r>
              <a:rPr lang="en-US"/>
              <a:t>Typically involves interpreting evidence in a manner that </a:t>
            </a:r>
            <a:r>
              <a:rPr lang="en-US" i="1"/>
              <a:t>confirms</a:t>
            </a:r>
            <a:r>
              <a:rPr lang="en-US"/>
              <a:t> those beliefs.</a:t>
            </a:r>
          </a:p>
          <a:p>
            <a:endParaRPr lang="en-US"/>
          </a:p>
          <a:p>
            <a:r>
              <a:rPr lang="en-US"/>
              <a:t>Examples: </a:t>
            </a:r>
          </a:p>
          <a:p>
            <a:pPr lvl="1"/>
            <a:r>
              <a:rPr lang="en-US"/>
              <a:t>Social media feeds</a:t>
            </a:r>
          </a:p>
          <a:p>
            <a:pPr lvl="1"/>
            <a:r>
              <a:rPr lang="en-US"/>
              <a:t>Political convictions</a:t>
            </a:r>
          </a:p>
        </p:txBody>
      </p:sp>
    </p:spTree>
    <p:extLst>
      <p:ext uri="{BB962C8B-B14F-4D97-AF65-F5344CB8AC3E}">
        <p14:creationId xmlns:p14="http://schemas.microsoft.com/office/powerpoint/2010/main" val="12428453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E47EF-4E51-B63B-3F5A-19CC060A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Knowledge Graph is Easy!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A44D9-C03F-5904-5086-7D0486F4E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/>
              <a:t>Constructing a knowledge graph is actually quite easy...</a:t>
            </a:r>
          </a:p>
          <a:p>
            <a:endParaRPr lang="en-US"/>
          </a:p>
          <a:p>
            <a:r>
              <a:rPr lang="en-US"/>
              <a:t>It is straightforward to write a simple python script to read csv files and churn out classes and relations based on column headers</a:t>
            </a:r>
          </a:p>
          <a:p>
            <a:endParaRPr lang="en-US"/>
          </a:p>
          <a:p>
            <a:r>
              <a:rPr lang="en-US" b="1"/>
              <a:t>Constructing a knowledge graph </a:t>
            </a:r>
            <a:r>
              <a:rPr lang="en-US" b="1">
                <a:solidFill>
                  <a:srgbClr val="FF0000"/>
                </a:solidFill>
              </a:rPr>
              <a:t>according to a standard </a:t>
            </a:r>
            <a:r>
              <a:rPr lang="en-US" b="1"/>
              <a:t>is quite a bit more challenging</a:t>
            </a:r>
          </a:p>
          <a:p>
            <a:endParaRPr lang="en-US" b="1"/>
          </a:p>
          <a:p>
            <a:r>
              <a:rPr lang="en-US"/>
              <a:t>But modeling according to a standard is how we avoid silos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3D092-94D4-161D-54D8-8649908F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FB7F82-AA75-014A-8C27-02B73AAB281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1936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2239-F630-B3CA-2EF7-C3EA1735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Caveat: Benchmarks May Promote Silos</a:t>
            </a:r>
          </a:p>
        </p:txBody>
      </p:sp>
      <p:pic>
        <p:nvPicPr>
          <p:cNvPr id="4" name="Picture 3" descr="A table of quality control&#10;&#10;Description automatically generated with medium confidence">
            <a:extLst>
              <a:ext uri="{FF2B5EF4-FFF2-40B4-BE49-F238E27FC236}">
                <a16:creationId xmlns:a16="http://schemas.microsoft.com/office/drawing/2014/main" id="{9B3CDC7D-7932-2443-6B9A-F301C28D9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6021"/>
            <a:ext cx="5456631" cy="5207523"/>
          </a:xfrm>
          <a:prstGeom prst="rect">
            <a:avLst/>
          </a:prstGeom>
        </p:spPr>
      </p:pic>
      <p:pic>
        <p:nvPicPr>
          <p:cNvPr id="5" name="Picture 4" descr="A table of information content&#10;&#10;Description automatically generated">
            <a:extLst>
              <a:ext uri="{FF2B5EF4-FFF2-40B4-BE49-F238E27FC236}">
                <a16:creationId xmlns:a16="http://schemas.microsoft.com/office/drawing/2014/main" id="{5770DADB-FA73-6EA7-0486-DF927C440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039"/>
            <a:ext cx="5507743" cy="460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88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2239-F630-B3CA-2EF7-C3EA1735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Caveat: Benchmarks May Promote Silos</a:t>
            </a:r>
          </a:p>
        </p:txBody>
      </p:sp>
      <p:pic>
        <p:nvPicPr>
          <p:cNvPr id="4" name="Picture 3" descr="A table of quality control&#10;&#10;Description automatically generated with medium confidence">
            <a:extLst>
              <a:ext uri="{FF2B5EF4-FFF2-40B4-BE49-F238E27FC236}">
                <a16:creationId xmlns:a16="http://schemas.microsoft.com/office/drawing/2014/main" id="{9B3CDC7D-7932-2443-6B9A-F301C28D9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6021"/>
            <a:ext cx="5456631" cy="5207523"/>
          </a:xfrm>
          <a:prstGeom prst="rect">
            <a:avLst/>
          </a:prstGeom>
        </p:spPr>
      </p:pic>
      <p:pic>
        <p:nvPicPr>
          <p:cNvPr id="5" name="Picture 4" descr="A table of information content&#10;&#10;Description automatically generated">
            <a:extLst>
              <a:ext uri="{FF2B5EF4-FFF2-40B4-BE49-F238E27FC236}">
                <a16:creationId xmlns:a16="http://schemas.microsoft.com/office/drawing/2014/main" id="{5770DADB-FA73-6EA7-0486-DF927C440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039"/>
            <a:ext cx="5507743" cy="46094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1E96485-5B9D-6C91-DA68-23A2652993F7}"/>
              </a:ext>
            </a:extLst>
          </p:cNvPr>
          <p:cNvSpPr/>
          <p:nvPr/>
        </p:nvSpPr>
        <p:spPr>
          <a:xfrm>
            <a:off x="6253353" y="3000375"/>
            <a:ext cx="1682496" cy="25717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3743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15411C96-B2AF-0B59-695B-B2BD63E3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4" y="4884827"/>
            <a:ext cx="7600135" cy="1727852"/>
          </a:xfrm>
          <a:prstGeom prst="rect">
            <a:avLst/>
          </a:prstGeom>
        </p:spPr>
      </p:pic>
      <p:pic>
        <p:nvPicPr>
          <p:cNvPr id="9" name="Picture 8" descr="A close-up of a blue sign&#10;&#10;Description automatically generated">
            <a:extLst>
              <a:ext uri="{FF2B5EF4-FFF2-40B4-BE49-F238E27FC236}">
                <a16:creationId xmlns:a16="http://schemas.microsoft.com/office/drawing/2014/main" id="{7617363C-D773-78C3-DDC3-8008E3E51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174" y="5748753"/>
            <a:ext cx="1073345" cy="808166"/>
          </a:xfrm>
          <a:prstGeom prst="rect">
            <a:avLst/>
          </a:prstGeom>
        </p:spPr>
      </p:pic>
      <p:pic>
        <p:nvPicPr>
          <p:cNvPr id="11" name="Picture 10" descr="A table with text and numbers&#10;&#10;Description automatically generated">
            <a:extLst>
              <a:ext uri="{FF2B5EF4-FFF2-40B4-BE49-F238E27FC236}">
                <a16:creationId xmlns:a16="http://schemas.microsoft.com/office/drawing/2014/main" id="{FE32C0EB-467B-AA08-B1E1-B3E22B5DD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28" y="0"/>
            <a:ext cx="5865182" cy="4645302"/>
          </a:xfrm>
          <a:prstGeom prst="rect">
            <a:avLst/>
          </a:prstGeom>
        </p:spPr>
      </p:pic>
      <p:pic>
        <p:nvPicPr>
          <p:cNvPr id="13" name="Picture 12" descr="A table of statistics&#10;&#10;Description automatically generated with medium confidence">
            <a:extLst>
              <a:ext uri="{FF2B5EF4-FFF2-40B4-BE49-F238E27FC236}">
                <a16:creationId xmlns:a16="http://schemas.microsoft.com/office/drawing/2014/main" id="{0E6CEFB7-5789-635A-84BF-7945B04FF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410" y="70299"/>
            <a:ext cx="6148212" cy="2798225"/>
          </a:xfrm>
          <a:prstGeom prst="rect">
            <a:avLst/>
          </a:prstGeom>
        </p:spPr>
      </p:pic>
      <p:pic>
        <p:nvPicPr>
          <p:cNvPr id="15" name="Picture 14" descr="A graph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5ECCAAE0-2BFA-9DF8-29E1-4B2122EA5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568" y="2868524"/>
            <a:ext cx="4356623" cy="22883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85166E-FB6B-DA83-2DB1-B7747FB6705B}"/>
              </a:ext>
            </a:extLst>
          </p:cNvPr>
          <p:cNvSpPr txBox="1"/>
          <p:nvPr/>
        </p:nvSpPr>
        <p:spPr>
          <a:xfrm>
            <a:off x="9467496" y="5666749"/>
            <a:ext cx="16417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SILOS</a:t>
            </a:r>
          </a:p>
        </p:txBody>
      </p:sp>
    </p:spTree>
    <p:extLst>
      <p:ext uri="{BB962C8B-B14F-4D97-AF65-F5344CB8AC3E}">
        <p14:creationId xmlns:p14="http://schemas.microsoft.com/office/powerpoint/2010/main" val="27474903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inting of a tower of babel&#10;&#10;Description automatically generated">
            <a:extLst>
              <a:ext uri="{FF2B5EF4-FFF2-40B4-BE49-F238E27FC236}">
                <a16:creationId xmlns:a16="http://schemas.microsoft.com/office/drawing/2014/main" id="{1EA89673-FB2A-1F6F-8805-B296244447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" y="-12565"/>
            <a:ext cx="12192000" cy="6898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479CCE-BAD7-5EBA-C3FE-4BCBA3EF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Caveat: Standards May Perpetuate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6304E-74DC-8088-2944-8B750DA74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However, ontologies </a:t>
            </a:r>
            <a:r>
              <a:rPr lang="en-US">
                <a:effectLst/>
              </a:rPr>
              <a:t>may perpetuate instead of mitigate bias. </a:t>
            </a:r>
          </a:p>
          <a:p>
            <a:endParaRPr lang="en-US"/>
          </a:p>
          <a:p>
            <a:pPr lvl="1"/>
            <a:r>
              <a:rPr lang="en-US" b="1">
                <a:solidFill>
                  <a:srgbClr val="FF0000"/>
                </a:solidFill>
              </a:rPr>
              <a:t>Status Quo </a:t>
            </a:r>
            <a:r>
              <a:rPr lang="en-US"/>
              <a:t>– Disposition to maintain current beliefs rather than consider alternatives, to avoid loss</a:t>
            </a:r>
          </a:p>
          <a:p>
            <a:pPr lvl="1"/>
            <a:r>
              <a:rPr lang="en-US" b="1">
                <a:solidFill>
                  <a:srgbClr val="FF0000"/>
                </a:solidFill>
              </a:rPr>
              <a:t>Anchoring</a:t>
            </a:r>
            <a:r>
              <a:rPr lang="en-US"/>
              <a:t> – Disposition to consider the plausibility of alternative explanations nearby to those initially presented </a:t>
            </a:r>
          </a:p>
          <a:p>
            <a:pPr lvl="1"/>
            <a:r>
              <a:rPr lang="en-US" b="1">
                <a:solidFill>
                  <a:srgbClr val="FF0000"/>
                </a:solidFill>
              </a:rPr>
              <a:t>Confirmation</a:t>
            </a:r>
            <a:r>
              <a:rPr lang="en-US"/>
              <a:t> - Disposition to seek information that supports, rather than rejects, existing beliefs.</a:t>
            </a:r>
          </a:p>
          <a:p>
            <a:pPr lvl="1"/>
            <a:endParaRPr lang="en-US"/>
          </a:p>
          <a:p>
            <a:r>
              <a:rPr lang="en-US"/>
              <a:t>Karakikes, et. al. (2023) </a:t>
            </a:r>
            <a:r>
              <a:rPr lang="en-US" b="1"/>
              <a:t>do not </a:t>
            </a:r>
            <a:r>
              <a:rPr lang="en-US"/>
              <a:t>sufficiently engage with this issue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514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64555-08A9-5168-644C-DBCBD0603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625ED-808B-8AE6-3EEF-EEE8CE747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  <a:effectLst/>
                <a:ea typeface="Trebuchet MS" panose="020B0703020202090204" pitchFamily="34" charset="0"/>
                <a:cs typeface="Times New Roman" panose="02020603050405020304" pitchFamily="18" charset="0"/>
              </a:rPr>
              <a:t>Whitesmith, Part 2</a:t>
            </a:r>
            <a:endParaRPr lang="en-US">
              <a:solidFill>
                <a:srgbClr val="404040"/>
              </a:solidFill>
              <a:ea typeface="Trebuchet MS" panose="020B070302020209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u="sng">
              <a:solidFill>
                <a:srgbClr val="40404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u="sng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Towards Handling Bias in Intelligence Analysis with Twitter</a:t>
            </a:r>
            <a:r>
              <a:rPr lang="en-US">
                <a:effectLst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6618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3200</Words>
  <Application>Microsoft Macintosh PowerPoint</Application>
  <PresentationFormat>Widescreen</PresentationFormat>
  <Paragraphs>670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95</vt:i4>
      </vt:variant>
    </vt:vector>
  </HeadingPairs>
  <TitlesOfParts>
    <vt:vector size="105" baseType="lpstr">
      <vt:lpstr>Aptos</vt:lpstr>
      <vt:lpstr>Arial</vt:lpstr>
      <vt:lpstr>Calibri</vt:lpstr>
      <vt:lpstr>Garamond</vt:lpstr>
      <vt:lpstr>Sabon</vt:lpstr>
      <vt:lpstr>Times New Roman</vt:lpstr>
      <vt:lpstr>Trebuchet MS</vt:lpstr>
      <vt:lpstr>1_Office Theme</vt:lpstr>
      <vt:lpstr>3_Office Theme</vt:lpstr>
      <vt:lpstr>2_Office Theme</vt:lpstr>
      <vt:lpstr>Bottom-Up Intelligence Analysis</vt:lpstr>
      <vt:lpstr>Outline</vt:lpstr>
      <vt:lpstr>Outline</vt:lpstr>
      <vt:lpstr>System 1 &amp; System 2</vt:lpstr>
      <vt:lpstr>Group Exercise</vt:lpstr>
      <vt:lpstr>Group Exercise</vt:lpstr>
      <vt:lpstr>Analysis of Competing Hypotheses (ACH)</vt:lpstr>
      <vt:lpstr>Serial Position Effects</vt:lpstr>
      <vt:lpstr>Confirmation Bias</vt:lpstr>
      <vt:lpstr>Confirmation Bias</vt:lpstr>
      <vt:lpstr>TikTok Ban</vt:lpstr>
      <vt:lpstr>Responses to TikTok Ban</vt:lpstr>
      <vt:lpstr>Executive Order Revoked</vt:lpstr>
      <vt:lpstr>PowerPoint Presentation</vt:lpstr>
      <vt:lpstr>PowerPoint Presentation</vt:lpstr>
      <vt:lpstr>Group Exercise</vt:lpstr>
      <vt:lpstr>Analysis of Competing Hypotheses (ACH)</vt:lpstr>
      <vt:lpstr>CIA Mitigation Handbook (2009)</vt:lpstr>
      <vt:lpstr>Whitesmith on ACH</vt:lpstr>
      <vt:lpstr>Whitesmith on ACH</vt:lpstr>
      <vt:lpstr>Outline</vt:lpstr>
      <vt:lpstr>CIA Mitigation Handbook (2009)</vt:lpstr>
      <vt:lpstr>CIA Mitigation Handbook (2009)</vt:lpstr>
      <vt:lpstr>CIA Mitigation Handbook (2009)</vt:lpstr>
      <vt:lpstr>CIA Mitigation Handbook (2009)</vt:lpstr>
      <vt:lpstr>Key Assumptions Check</vt:lpstr>
      <vt:lpstr>Group Exercise</vt:lpstr>
      <vt:lpstr>Key Assumptions Check</vt:lpstr>
      <vt:lpstr>Whitesmith on Bias Mitigation </vt:lpstr>
      <vt:lpstr>PowerPoint Presentation</vt:lpstr>
      <vt:lpstr>PowerPoint Presentation</vt:lpstr>
      <vt:lpstr>Model of Cognition</vt:lpstr>
      <vt:lpstr>Cognitive Process Ontology</vt:lpstr>
      <vt:lpstr>The Arguments Ontology</vt:lpstr>
      <vt:lpstr>The Arguments Ontology</vt:lpstr>
      <vt:lpstr>Group Exercise</vt:lpstr>
      <vt:lpstr>PowerPoint Presentation</vt:lpstr>
      <vt:lpstr>Varieties of Failure</vt:lpstr>
      <vt:lpstr>Cognitive Bias Codex (Wikipedia)</vt:lpstr>
      <vt:lpstr>Cognitive Bias Codex (Wikipedia)</vt:lpstr>
      <vt:lpstr>Group Exercise</vt:lpstr>
      <vt:lpstr>Summary of Descriptions/Challenges</vt:lpstr>
      <vt:lpstr>Summary of Descriptions/Challenges</vt:lpstr>
      <vt:lpstr>Summary of Descriptions/Challenges</vt:lpstr>
      <vt:lpstr>Summary of Descriptions/Challenges</vt:lpstr>
      <vt:lpstr>Summary of Descriptions/Challenges</vt:lpstr>
      <vt:lpstr>Summary of Descriptions/Challenges</vt:lpstr>
      <vt:lpstr>Summary of Descriptions/Challenges</vt:lpstr>
      <vt:lpstr>Summary of Descriptions/Challenges</vt:lpstr>
      <vt:lpstr>Chunking</vt:lpstr>
      <vt:lpstr>Chunking</vt:lpstr>
      <vt:lpstr>Chunking</vt:lpstr>
      <vt:lpstr>Chunking</vt:lpstr>
      <vt:lpstr>Chunking</vt:lpstr>
      <vt:lpstr>PowerPoint Presentation</vt:lpstr>
      <vt:lpstr>PowerPoint Presentation</vt:lpstr>
      <vt:lpstr>PowerPoint Presentation</vt:lpstr>
      <vt:lpstr>Divide &amp; Conquer </vt:lpstr>
      <vt:lpstr>Summary of Descriptions/Challenges</vt:lpstr>
      <vt:lpstr>Summary of Descriptions/Challenges</vt:lpstr>
      <vt:lpstr>Summary of Descriptions/Challenges</vt:lpstr>
      <vt:lpstr>Group Exercise </vt:lpstr>
      <vt:lpstr>Probability</vt:lpstr>
      <vt:lpstr>Probability</vt:lpstr>
      <vt:lpstr>Independence</vt:lpstr>
      <vt:lpstr>Independence Illustration</vt:lpstr>
      <vt:lpstr>Independence Illustration</vt:lpstr>
      <vt:lpstr>Independence Illustration</vt:lpstr>
      <vt:lpstr>Summary of Descriptions/Challenges</vt:lpstr>
      <vt:lpstr>Group Exercise</vt:lpstr>
      <vt:lpstr>Group Exercise</vt:lpstr>
      <vt:lpstr>Base Rate Fallacy </vt:lpstr>
      <vt:lpstr>Base Rate Fallacy </vt:lpstr>
      <vt:lpstr>Base Rate Fallacy </vt:lpstr>
      <vt:lpstr>Base Rate Fallacy </vt:lpstr>
      <vt:lpstr>Base Rate Fallacy </vt:lpstr>
      <vt:lpstr>Base Rate Fallacy </vt:lpstr>
      <vt:lpstr>Base Rate Fallacy </vt:lpstr>
      <vt:lpstr>Base Rate Fallacy </vt:lpstr>
      <vt:lpstr>Base Rate Fallacy </vt:lpstr>
      <vt:lpstr>Base Rate Fallacy </vt:lpstr>
      <vt:lpstr>Base Rate Fallacy </vt:lpstr>
      <vt:lpstr>Summary of Descriptions/Challenges</vt:lpstr>
      <vt:lpstr>Group Exercise</vt:lpstr>
      <vt:lpstr>Guidance</vt:lpstr>
      <vt:lpstr>Outline</vt:lpstr>
      <vt:lpstr>Ontologies in the Intelligence Cycle</vt:lpstr>
      <vt:lpstr>PowerPoint Presentation</vt:lpstr>
      <vt:lpstr>PowerPoint Presentation</vt:lpstr>
      <vt:lpstr>Making Knowledge Graph is Easy!</vt:lpstr>
      <vt:lpstr>Caveat: Benchmarks May Promote Silos</vt:lpstr>
      <vt:lpstr>Caveat: Benchmarks May Promote Silos</vt:lpstr>
      <vt:lpstr>PowerPoint Presentation</vt:lpstr>
      <vt:lpstr>Caveat: Standards May Perpetuate Bias</vt:lpstr>
      <vt:lpstr>Readings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Bottom-Up Intelligence Analysis</dc:title>
  <dc:creator>John Beverley</dc:creator>
  <cp:lastModifiedBy>John Beverley</cp:lastModifiedBy>
  <cp:revision>1</cp:revision>
  <dcterms:created xsi:type="dcterms:W3CDTF">2024-03-06T03:26:59Z</dcterms:created>
  <dcterms:modified xsi:type="dcterms:W3CDTF">2024-03-06T03:27:25Z</dcterms:modified>
</cp:coreProperties>
</file>